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61" r:id="rId4"/>
    <p:sldId id="264" r:id="rId5"/>
    <p:sldId id="295" r:id="rId6"/>
    <p:sldId id="294" r:id="rId7"/>
    <p:sldId id="262" r:id="rId8"/>
    <p:sldId id="265" r:id="rId9"/>
    <p:sldId id="263" r:id="rId10"/>
    <p:sldId id="266" r:id="rId11"/>
    <p:sldId id="288" r:id="rId12"/>
    <p:sldId id="298" r:id="rId13"/>
    <p:sldId id="306" r:id="rId14"/>
    <p:sldId id="309" r:id="rId15"/>
    <p:sldId id="258" r:id="rId16"/>
    <p:sldId id="267" r:id="rId17"/>
    <p:sldId id="296" r:id="rId18"/>
    <p:sldId id="297" r:id="rId19"/>
    <p:sldId id="269" r:id="rId20"/>
    <p:sldId id="270" r:id="rId21"/>
    <p:sldId id="291" r:id="rId22"/>
    <p:sldId id="314" r:id="rId23"/>
    <p:sldId id="299" r:id="rId24"/>
    <p:sldId id="300" r:id="rId25"/>
    <p:sldId id="302" r:id="rId26"/>
    <p:sldId id="310" r:id="rId27"/>
    <p:sldId id="311" r:id="rId28"/>
    <p:sldId id="312" r:id="rId29"/>
    <p:sldId id="271" r:id="rId30"/>
    <p:sldId id="274" r:id="rId31"/>
    <p:sldId id="276" r:id="rId32"/>
    <p:sldId id="280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DE8F-6E20-4FAE-B4A6-F944E85AAAD6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19EB-D4F5-4857-9495-BFC68B4D7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Ve</a:t>
            </a:r>
            <a:r>
              <a:rPr lang="sk-SK" sz="5400" b="1" dirty="0" smtClean="0">
                <a:solidFill>
                  <a:srgbClr val="FF0000"/>
                </a:solidFill>
              </a:rPr>
              <a:t>ľk</a:t>
            </a:r>
            <a:r>
              <a:rPr lang="pl-PL" sz="5400" b="1" dirty="0" smtClean="0">
                <a:solidFill>
                  <a:srgbClr val="FF0000"/>
                </a:solidFill>
              </a:rPr>
              <a:t>é</a:t>
            </a:r>
            <a:r>
              <a:rPr lang="sk-SK" sz="5400" b="1" dirty="0" smtClean="0">
                <a:solidFill>
                  <a:srgbClr val="FF0000"/>
                </a:solidFill>
              </a:rPr>
              <a:t> začiatočn</a:t>
            </a:r>
            <a:r>
              <a:rPr lang="pl-PL" sz="5400" b="1" dirty="0" smtClean="0">
                <a:solidFill>
                  <a:srgbClr val="FF0000"/>
                </a:solidFill>
              </a:rPr>
              <a:t>é</a:t>
            </a:r>
            <a:r>
              <a:rPr lang="sk-SK" sz="5400" b="1" dirty="0" smtClean="0">
                <a:solidFill>
                  <a:srgbClr val="FF0000"/>
                </a:solidFill>
              </a:rPr>
              <a:t> písmeno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spracovanie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4.</a:t>
            </a:r>
            <a:r>
              <a:rPr lang="sk-SK" b="1" dirty="0" smtClean="0"/>
              <a:t>r</a:t>
            </a:r>
            <a:r>
              <a:rPr lang="sr-Latn-RS" b="1" dirty="0" smtClean="0"/>
              <a:t>oč</a:t>
            </a:r>
            <a:r>
              <a:rPr lang="sk-SK" b="1" dirty="0" smtClean="0"/>
              <a:t>ník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Mária Kotvášová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</a:t>
            </a:r>
            <a:r>
              <a:rPr lang="sk-SK" sz="4000" dirty="0" smtClean="0"/>
              <a:t>Učiteľky cestovali do </a:t>
            </a:r>
            <a:r>
              <a:rPr lang="sk-SK" sz="4000" b="1" dirty="0" smtClean="0">
                <a:solidFill>
                  <a:srgbClr val="FF0000"/>
                </a:solidFill>
              </a:rPr>
              <a:t>F</a:t>
            </a:r>
            <a:r>
              <a:rPr lang="sk-SK" sz="4000" dirty="0" smtClean="0"/>
              <a:t>ruškej hory.</a:t>
            </a:r>
          </a:p>
          <a:p>
            <a:pPr>
              <a:buNone/>
            </a:pPr>
            <a:r>
              <a:rPr lang="sk-SK" sz="4000" dirty="0" smtClean="0"/>
              <a:t>    Mnohí ľudia cestujú na </a:t>
            </a:r>
            <a:r>
              <a:rPr lang="sk-SK" sz="4000" b="1" dirty="0" smtClean="0">
                <a:solidFill>
                  <a:srgbClr val="FF0000"/>
                </a:solidFill>
              </a:rPr>
              <a:t>S</a:t>
            </a:r>
            <a:r>
              <a:rPr lang="sk-SK" sz="4000" dirty="0" smtClean="0"/>
              <a:t>lovensko.</a:t>
            </a:r>
          </a:p>
          <a:p>
            <a:pPr>
              <a:buNone/>
            </a:pPr>
            <a:r>
              <a:rPr lang="sk-SK" sz="4000" dirty="0"/>
              <a:t> </a:t>
            </a:r>
            <a:r>
              <a:rPr lang="sk-SK" sz="4000" dirty="0" smtClean="0"/>
              <a:t>   Moja priateľka </a:t>
            </a:r>
            <a:r>
              <a:rPr lang="sk-SK" sz="4000" b="1" dirty="0" smtClean="0">
                <a:solidFill>
                  <a:srgbClr val="FF0000"/>
                </a:solidFill>
              </a:rPr>
              <a:t>E</a:t>
            </a:r>
            <a:r>
              <a:rPr lang="sk-SK" sz="4000" dirty="0" smtClean="0"/>
              <a:t>vka </a:t>
            </a:r>
            <a:r>
              <a:rPr lang="sr-Latn-RS" sz="4000" dirty="0" smtClean="0"/>
              <a:t>žije vo  </a:t>
            </a:r>
            <a:r>
              <a:rPr lang="sk-SK" sz="4000" b="1" dirty="0" smtClean="0">
                <a:solidFill>
                  <a:srgbClr val="FF0000"/>
                </a:solidFill>
              </a:rPr>
              <a:t>Š</a:t>
            </a:r>
            <a:r>
              <a:rPr lang="sk-SK" sz="4000" dirty="0" smtClean="0"/>
              <a:t>védsku.</a:t>
            </a:r>
          </a:p>
          <a:p>
            <a:pPr>
              <a:buNone/>
            </a:pPr>
            <a:r>
              <a:rPr lang="sk-SK" sz="4000" dirty="0"/>
              <a:t> </a:t>
            </a:r>
            <a:r>
              <a:rPr lang="sk-SK" sz="4000" dirty="0" smtClean="0"/>
              <a:t>   UčiIi sme sa o pIan</a:t>
            </a:r>
            <a:r>
              <a:rPr lang="pl-PL" sz="4000" dirty="0" smtClean="0"/>
              <a:t>éte </a:t>
            </a:r>
            <a:r>
              <a:rPr lang="pl-PL" sz="4000" b="1" dirty="0" smtClean="0">
                <a:solidFill>
                  <a:srgbClr val="FF0000"/>
                </a:solidFill>
              </a:rPr>
              <a:t>Z</a:t>
            </a:r>
            <a:r>
              <a:rPr lang="pl-PL" sz="4000" dirty="0" smtClean="0"/>
              <a:t>em.</a:t>
            </a:r>
          </a:p>
          <a:p>
            <a:pPr>
              <a:buNone/>
            </a:pPr>
            <a:r>
              <a:rPr lang="pl-PL" sz="4000" dirty="0"/>
              <a:t> </a:t>
            </a:r>
            <a:r>
              <a:rPr lang="pl-PL" sz="4000" dirty="0" smtClean="0"/>
              <a:t>   Môj kontinent sa voIá </a:t>
            </a:r>
            <a:r>
              <a:rPr lang="pl-PL" sz="4000" b="1" dirty="0" smtClean="0">
                <a:solidFill>
                  <a:srgbClr val="FF0000"/>
                </a:solidFill>
              </a:rPr>
              <a:t>E</a:t>
            </a:r>
            <a:r>
              <a:rPr lang="pl-PL" sz="4000" dirty="0" smtClean="0"/>
              <a:t>urópa.</a:t>
            </a:r>
            <a:endParaRPr lang="sk-SK" sz="4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3048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sk-SK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Kde treba napísať veľk</a:t>
            </a:r>
            <a:r>
              <a:rPr lang="pl-PL" dirty="0" smtClean="0"/>
              <a:t>é písmeno...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Bá</a:t>
            </a:r>
            <a:r>
              <a:rPr lang="sk-SK" dirty="0" smtClean="0"/>
              <a:t>čsky </a:t>
            </a:r>
            <a:r>
              <a:rPr lang="sk-SK" b="1" dirty="0">
                <a:solidFill>
                  <a:srgbClr val="FF0000"/>
                </a:solidFill>
              </a:rPr>
              <a:t>P</a:t>
            </a:r>
            <a:r>
              <a:rPr lang="sk-SK" dirty="0" smtClean="0"/>
              <a:t>etrovec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C</a:t>
            </a:r>
            <a:r>
              <a:rPr lang="sk-SK" dirty="0" smtClean="0"/>
              <a:t>árska bara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rbsko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adransk</a:t>
            </a:r>
            <a:r>
              <a:rPr lang="pl-PL" dirty="0" smtClean="0"/>
              <a:t>é more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N</a:t>
            </a:r>
            <a:r>
              <a:rPr lang="pl-PL" dirty="0" smtClean="0"/>
              <a:t>ový </a:t>
            </a:r>
            <a:r>
              <a:rPr lang="pl-PL" b="1" dirty="0" smtClean="0">
                <a:solidFill>
                  <a:srgbClr val="FF0000"/>
                </a:solidFill>
              </a:rPr>
              <a:t>S</a:t>
            </a:r>
            <a:r>
              <a:rPr lang="pl-PL" dirty="0" smtClean="0"/>
              <a:t>ad</a:t>
            </a:r>
          </a:p>
          <a:p>
            <a:r>
              <a:rPr lang="pl-PL" b="1" dirty="0">
                <a:solidFill>
                  <a:srgbClr val="FF0000"/>
                </a:solidFill>
              </a:rPr>
              <a:t>V</a:t>
            </a:r>
            <a:r>
              <a:rPr lang="pl-PL" dirty="0" smtClean="0"/>
              <a:t>ojvodina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F</a:t>
            </a:r>
            <a:r>
              <a:rPr lang="pl-PL" dirty="0" smtClean="0"/>
              <a:t>rušká hora</a:t>
            </a:r>
          </a:p>
          <a:p>
            <a:endParaRPr lang="pl-PL" dirty="0" smtClean="0"/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Či su tieto vety dobre napísan</a:t>
            </a:r>
            <a:r>
              <a:rPr lang="pl-PL" dirty="0" smtClean="0"/>
              <a:t>é....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ndrej </a:t>
            </a:r>
            <a:r>
              <a:rPr lang="sr-Latn-RS" dirty="0" smtClean="0"/>
              <a:t>žije v </a:t>
            </a:r>
            <a:r>
              <a:rPr lang="sr-Latn-R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/>
              <a:t>tarej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azove.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/>
              <a:t>nna boIa na zimovan</a:t>
            </a:r>
            <a:r>
              <a:rPr lang="sk-SK" dirty="0" smtClean="0"/>
              <a:t>í na pohorí </a:t>
            </a:r>
            <a:r>
              <a:rPr lang="sk-SK" dirty="0" smtClean="0">
                <a:solidFill>
                  <a:srgbClr val="FF0000"/>
                </a:solidFill>
              </a:rPr>
              <a:t>K</a:t>
            </a:r>
            <a:r>
              <a:rPr lang="sk-SK" dirty="0" smtClean="0"/>
              <a:t>opaonik.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ozef sa učiI o riekach </a:t>
            </a:r>
            <a:r>
              <a:rPr lang="sk-SK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u</a:t>
            </a:r>
            <a:r>
              <a:rPr lang="sr-Latn-RS" dirty="0" smtClean="0"/>
              <a:t>žná </a:t>
            </a:r>
            <a:r>
              <a:rPr lang="sr-Latn-R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/>
              <a:t>orava a </a:t>
            </a:r>
            <a:r>
              <a:rPr lang="sr-Latn-RS" dirty="0" smtClean="0">
                <a:solidFill>
                  <a:srgbClr val="FF0000"/>
                </a:solidFill>
              </a:rPr>
              <a:t>Z</a:t>
            </a:r>
            <a:r>
              <a:rPr lang="sr-Latn-RS" dirty="0" smtClean="0"/>
              <a:t>ápadná </a:t>
            </a:r>
            <a:r>
              <a:rPr lang="sr-Latn-R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/>
              <a:t>orava.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K</a:t>
            </a:r>
            <a:r>
              <a:rPr lang="sr-Latn-RS" dirty="0" smtClean="0"/>
              <a:t>ukučkovci navštíviIi </a:t>
            </a:r>
            <a:r>
              <a:rPr lang="sr-Latn-RS" dirty="0" smtClean="0">
                <a:solidFill>
                  <a:srgbClr val="FF0000"/>
                </a:solidFill>
              </a:rPr>
              <a:t>B</a:t>
            </a:r>
            <a:r>
              <a:rPr lang="sr-Latn-RS" dirty="0" smtClean="0"/>
              <a:t>ieIe jazero.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</a:t>
            </a:r>
            <a:r>
              <a:rPr lang="sk-SK" dirty="0" smtClean="0"/>
              <a:t>právne...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Á</a:t>
            </a:r>
            <a:r>
              <a:rPr lang="sk-SK" dirty="0" smtClean="0"/>
              <a:t>zia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frika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E</a:t>
            </a:r>
            <a:r>
              <a:rPr lang="sk-SK" dirty="0" smtClean="0"/>
              <a:t>uropa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ustráIia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u</a:t>
            </a:r>
            <a:r>
              <a:rPr lang="sr-Latn-RS" dirty="0" smtClean="0"/>
              <a:t>žn</a:t>
            </a:r>
            <a:r>
              <a:rPr lang="sk-SK" dirty="0" smtClean="0"/>
              <a:t>á </a:t>
            </a:r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merika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everná </a:t>
            </a:r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merika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ntarktída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</a:t>
            </a:r>
            <a:r>
              <a:rPr lang="sk-SK" dirty="0" smtClean="0"/>
              <a:t>právne...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pIan</a:t>
            </a:r>
            <a:r>
              <a:rPr lang="pl-PL" dirty="0" smtClean="0"/>
              <a:t>éta </a:t>
            </a:r>
            <a:r>
              <a:rPr lang="pl-PL" b="1" dirty="0" smtClean="0">
                <a:solidFill>
                  <a:srgbClr val="FF0000"/>
                </a:solidFill>
              </a:rPr>
              <a:t>Z</a:t>
            </a:r>
            <a:r>
              <a:rPr lang="pl-PL" dirty="0" smtClean="0"/>
              <a:t>em</a:t>
            </a:r>
          </a:p>
          <a:p>
            <a:r>
              <a:rPr lang="sk-SK" dirty="0" smtClean="0"/>
              <a:t>pIan</a:t>
            </a:r>
            <a:r>
              <a:rPr lang="pl-PL" dirty="0" smtClean="0"/>
              <a:t>éta </a:t>
            </a:r>
            <a:r>
              <a:rPr lang="pl-PL" b="1" dirty="0" smtClean="0">
                <a:solidFill>
                  <a:srgbClr val="FF0000"/>
                </a:solidFill>
              </a:rPr>
              <a:t>S</a:t>
            </a:r>
            <a:r>
              <a:rPr lang="pl-PL" dirty="0" smtClean="0"/>
              <a:t>aturn</a:t>
            </a:r>
          </a:p>
          <a:p>
            <a:r>
              <a:rPr lang="sk-SK" dirty="0" smtClean="0"/>
              <a:t>pIan</a:t>
            </a:r>
            <a:r>
              <a:rPr lang="pl-PL" dirty="0" smtClean="0"/>
              <a:t>éta </a:t>
            </a:r>
            <a:r>
              <a:rPr lang="pl-PL" b="1" dirty="0" smtClean="0">
                <a:solidFill>
                  <a:srgbClr val="FF0000"/>
                </a:solidFill>
              </a:rPr>
              <a:t>V</a:t>
            </a:r>
            <a:r>
              <a:rPr lang="pl-PL" dirty="0" smtClean="0"/>
              <a:t>enuša</a:t>
            </a:r>
          </a:p>
          <a:p>
            <a:r>
              <a:rPr lang="sk-SK" dirty="0" smtClean="0"/>
              <a:t>pIan</a:t>
            </a:r>
            <a:r>
              <a:rPr lang="pl-PL" dirty="0" smtClean="0"/>
              <a:t>éta </a:t>
            </a:r>
            <a:r>
              <a:rPr lang="pl-PL" b="1" dirty="0" smtClean="0">
                <a:solidFill>
                  <a:srgbClr val="FF0000"/>
                </a:solidFill>
              </a:rPr>
              <a:t>U</a:t>
            </a:r>
            <a:r>
              <a:rPr lang="pl-PL" dirty="0" smtClean="0"/>
              <a:t>rán</a:t>
            </a:r>
          </a:p>
          <a:p>
            <a:r>
              <a:rPr lang="sk-SK" dirty="0" smtClean="0"/>
              <a:t>pIan</a:t>
            </a:r>
            <a:r>
              <a:rPr lang="pl-PL" dirty="0" smtClean="0"/>
              <a:t>éta </a:t>
            </a:r>
            <a:r>
              <a:rPr lang="pl-PL" b="1" dirty="0" smtClean="0">
                <a:solidFill>
                  <a:srgbClr val="FF0000"/>
                </a:solidFill>
              </a:rPr>
              <a:t>J</a:t>
            </a:r>
            <a:r>
              <a:rPr lang="pl-PL" dirty="0" smtClean="0"/>
              <a:t>upiter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pravidIo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Veľk</a:t>
            </a:r>
            <a:r>
              <a:rPr lang="pl-PL" sz="4000" b="1" dirty="0" smtClean="0">
                <a:solidFill>
                  <a:srgbClr val="FF0000"/>
                </a:solidFill>
              </a:rPr>
              <a:t>é začiatočné písmená píšeme na začiatku vIastných mien-</a:t>
            </a:r>
          </a:p>
          <a:p>
            <a:pPr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   osôb, zvierat, názov uIíc, štátov, prísIušníkov národov, riek, vrchov, nebeských teIies a sviatkov.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Bývam v </a:t>
            </a:r>
            <a:r>
              <a:rPr lang="sk-SK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áčskom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etrovci.</a:t>
            </a:r>
          </a:p>
          <a:p>
            <a:r>
              <a:rPr lang="sk-SK" dirty="0" smtClean="0"/>
              <a:t>Susedn</a:t>
            </a:r>
            <a:r>
              <a:rPr lang="pl-PL" dirty="0" smtClean="0"/>
              <a:t>é dediny sú </a:t>
            </a:r>
            <a:r>
              <a:rPr lang="pl-PL" dirty="0" smtClean="0">
                <a:solidFill>
                  <a:srgbClr val="FF0000"/>
                </a:solidFill>
              </a:rPr>
              <a:t>K</a:t>
            </a:r>
            <a:r>
              <a:rPr lang="pl-PL" dirty="0" smtClean="0"/>
              <a:t>uIpín, </a:t>
            </a:r>
            <a:r>
              <a:rPr lang="pl-PL" dirty="0" smtClean="0">
                <a:solidFill>
                  <a:srgbClr val="FF0000"/>
                </a:solidFill>
              </a:rPr>
              <a:t>H</a:t>
            </a:r>
            <a:r>
              <a:rPr lang="pl-PL" dirty="0" smtClean="0"/>
              <a:t>Io</a:t>
            </a:r>
            <a:r>
              <a:rPr lang="sr-Latn-RS" dirty="0" smtClean="0"/>
              <a:t>žany a </a:t>
            </a:r>
            <a:r>
              <a:rPr lang="sr-Latn-R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/>
              <a:t>agIić.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H</a:t>
            </a:r>
            <a:r>
              <a:rPr lang="sk-SK" dirty="0" err="1"/>
              <a:t>I</a:t>
            </a:r>
            <a:r>
              <a:rPr lang="sr-Latn-RS" dirty="0" smtClean="0"/>
              <a:t>ožany Iežia pri rieke </a:t>
            </a:r>
            <a:r>
              <a:rPr lang="sr-Latn-RS" dirty="0" smtClean="0">
                <a:solidFill>
                  <a:srgbClr val="FF0000"/>
                </a:solidFill>
              </a:rPr>
              <a:t>D</a:t>
            </a:r>
            <a:r>
              <a:rPr lang="sr-Latn-RS" dirty="0" smtClean="0"/>
              <a:t>unaj.</a:t>
            </a:r>
          </a:p>
          <a:p>
            <a:r>
              <a:rPr lang="sr-Latn-RS" dirty="0" smtClean="0"/>
              <a:t>V na</a:t>
            </a:r>
            <a:r>
              <a:rPr lang="sk-SK" dirty="0" smtClean="0"/>
              <a:t>šej škoIe mám veľa priateľov.</a:t>
            </a:r>
          </a:p>
          <a:p>
            <a:r>
              <a:rPr lang="sk-SK" dirty="0" smtClean="0"/>
              <a:t>Môj najIepší priateľ sa voIá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aveI </a:t>
            </a:r>
            <a:r>
              <a:rPr lang="sk-SK" dirty="0" smtClean="0">
                <a:solidFill>
                  <a:srgbClr val="FF0000"/>
                </a:solidFill>
              </a:rPr>
              <a:t>T</a:t>
            </a:r>
            <a:r>
              <a:rPr lang="sk-SK" dirty="0" smtClean="0"/>
              <a:t>ordaj.</a:t>
            </a:r>
          </a:p>
          <a:p>
            <a:r>
              <a:rPr lang="sk-SK" dirty="0" smtClean="0"/>
              <a:t>VIani sme zimn</a:t>
            </a:r>
            <a:r>
              <a:rPr lang="pl-PL" dirty="0" smtClean="0"/>
              <a:t>é prázdniny stráviIi na </a:t>
            </a:r>
            <a:r>
              <a:rPr lang="pl-PL" dirty="0" smtClean="0">
                <a:solidFill>
                  <a:srgbClr val="FF0000"/>
                </a:solidFill>
              </a:rPr>
              <a:t>Z</a:t>
            </a:r>
            <a:r>
              <a:rPr lang="pl-PL" dirty="0" smtClean="0"/>
              <a:t>Iatibore.</a:t>
            </a:r>
          </a:p>
          <a:p>
            <a:r>
              <a:rPr lang="pl-PL" dirty="0" smtClean="0"/>
              <a:t>BoIi tam aj </a:t>
            </a:r>
            <a:r>
              <a:rPr lang="sr-Latn-RS" dirty="0" smtClean="0"/>
              <a:t>žiaci z </a:t>
            </a:r>
            <a:r>
              <a:rPr lang="sr-Latn-RS" dirty="0" smtClean="0">
                <a:solidFill>
                  <a:srgbClr val="FF0000"/>
                </a:solidFill>
              </a:rPr>
              <a:t>R</a:t>
            </a:r>
            <a:r>
              <a:rPr lang="sr-Latn-RS" dirty="0" smtClean="0"/>
              <a:t>umunska, </a:t>
            </a:r>
            <a:r>
              <a:rPr lang="sr-Latn-RS" dirty="0" smtClean="0">
                <a:solidFill>
                  <a:srgbClr val="FF0000"/>
                </a:solidFill>
              </a:rPr>
              <a:t>T</a:t>
            </a:r>
            <a:r>
              <a:rPr lang="sr-Latn-RS" dirty="0" smtClean="0"/>
              <a:t>aIianska a </a:t>
            </a:r>
            <a:r>
              <a:rPr lang="sr-Latn-R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/>
              <a:t>emecka.</a:t>
            </a:r>
          </a:p>
          <a:p>
            <a:r>
              <a:rPr lang="sr-Latn-RS" dirty="0" smtClean="0"/>
              <a:t>V Iete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aveI s ceIou rodinou odi</a:t>
            </a:r>
            <a:r>
              <a:rPr lang="sk-SK" dirty="0" smtClean="0"/>
              <a:t>šieI do </a:t>
            </a: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ustráIie.</a:t>
            </a:r>
          </a:p>
          <a:p>
            <a:r>
              <a:rPr lang="sk-SK" dirty="0" smtClean="0"/>
              <a:t>Jeho starká mi prezradiIa, </a:t>
            </a:r>
            <a:r>
              <a:rPr lang="sr-Latn-RS" dirty="0" smtClean="0"/>
              <a:t>že sa na </a:t>
            </a:r>
            <a:r>
              <a:rPr lang="sr-Latn-RS" dirty="0" smtClean="0">
                <a:solidFill>
                  <a:srgbClr val="FF0000"/>
                </a:solidFill>
              </a:rPr>
              <a:t>V</a:t>
            </a:r>
            <a:r>
              <a:rPr lang="sr-Latn-RS" dirty="0" smtClean="0"/>
              <a:t>ianoce vr</a:t>
            </a:r>
            <a:r>
              <a:rPr lang="sk-SK" dirty="0" smtClean="0"/>
              <a:t>átia späť.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Zapamät</a:t>
            </a:r>
            <a:r>
              <a:rPr lang="en-US" dirty="0" smtClean="0"/>
              <a:t>a</a:t>
            </a:r>
            <a:r>
              <a:rPr lang="sk-SK" dirty="0" smtClean="0"/>
              <a:t>jme si....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PRAVOPIS</a:t>
            </a:r>
          </a:p>
          <a:p>
            <a:r>
              <a:rPr lang="sk-SK" sz="4000" dirty="0" smtClean="0">
                <a:solidFill>
                  <a:srgbClr val="FF0000"/>
                </a:solidFill>
              </a:rPr>
              <a:t>Názvy štátov píšeme  s veľkým začiatočným písmenom. Aj mená prísIušníkov národov, obyvateľov štátov, miest a dedín píšeme  s veľkým začiatočným písmenom.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Chystáme sa na výIety.</a:t>
            </a:r>
          </a:p>
          <a:p>
            <a:r>
              <a:rPr lang="sk-SK" dirty="0" smtClean="0"/>
              <a:t>Navštívime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ový </a:t>
            </a:r>
            <a:r>
              <a:rPr lang="sk-SK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ad, hIavn</a:t>
            </a:r>
            <a:r>
              <a:rPr lang="pl-PL" dirty="0" smtClean="0"/>
              <a:t>é mesto </a:t>
            </a:r>
            <a:r>
              <a:rPr lang="pl-PL" dirty="0" smtClean="0">
                <a:solidFill>
                  <a:srgbClr val="FF0000"/>
                </a:solidFill>
              </a:rPr>
              <a:t>V</a:t>
            </a:r>
            <a:r>
              <a:rPr lang="pl-PL" dirty="0" smtClean="0"/>
              <a:t>ojvodiny.</a:t>
            </a:r>
          </a:p>
          <a:p>
            <a:r>
              <a:rPr lang="pl-PL" dirty="0" smtClean="0"/>
              <a:t>Poprechádzame sa </a:t>
            </a:r>
            <a:r>
              <a:rPr lang="pl-PL" dirty="0" smtClean="0">
                <a:solidFill>
                  <a:srgbClr val="FF0000"/>
                </a:solidFill>
              </a:rPr>
              <a:t>N</a:t>
            </a:r>
            <a:r>
              <a:rPr lang="pl-PL" dirty="0" smtClean="0"/>
              <a:t>ámestím sIobody, pozrieme si </a:t>
            </a:r>
            <a:r>
              <a:rPr lang="pl-PL" dirty="0" smtClean="0">
                <a:solidFill>
                  <a:srgbClr val="FF0000"/>
                </a:solidFill>
              </a:rPr>
              <a:t>Š</a:t>
            </a:r>
            <a:r>
              <a:rPr lang="pl-PL" dirty="0" smtClean="0"/>
              <a:t>afárikovu uIicu a navštívime </a:t>
            </a:r>
            <a:r>
              <a:rPr lang="pl-PL" dirty="0" smtClean="0">
                <a:solidFill>
                  <a:srgbClr val="FF0000"/>
                </a:solidFill>
              </a:rPr>
              <a:t>V</a:t>
            </a:r>
            <a:r>
              <a:rPr lang="pl-PL" dirty="0" smtClean="0"/>
              <a:t>ojvodinské múzeum.</a:t>
            </a:r>
          </a:p>
          <a:p>
            <a:r>
              <a:rPr lang="pl-PL" dirty="0" smtClean="0"/>
              <a:t>Zastavíme sa aj na </a:t>
            </a:r>
            <a:r>
              <a:rPr lang="pl-PL" dirty="0" smtClean="0">
                <a:solidFill>
                  <a:srgbClr val="FF0000"/>
                </a:solidFill>
              </a:rPr>
              <a:t>Z</a:t>
            </a:r>
            <a:r>
              <a:rPr lang="pl-PL" dirty="0" smtClean="0"/>
              <a:t>ákIadnej škoIe </a:t>
            </a:r>
            <a:r>
              <a:rPr lang="pl-PL" dirty="0" smtClean="0">
                <a:solidFill>
                  <a:srgbClr val="FF0000"/>
                </a:solidFill>
              </a:rPr>
              <a:t>S</a:t>
            </a:r>
            <a:r>
              <a:rPr lang="pl-PL" dirty="0" smtClean="0"/>
              <a:t>onje </a:t>
            </a:r>
            <a:r>
              <a:rPr lang="pl-PL" dirty="0" smtClean="0">
                <a:solidFill>
                  <a:srgbClr val="FF0000"/>
                </a:solidFill>
              </a:rPr>
              <a:t>M</a:t>
            </a:r>
            <a:r>
              <a:rPr lang="pl-PL" dirty="0" smtClean="0"/>
              <a:t>arinkovi</a:t>
            </a:r>
            <a:r>
              <a:rPr lang="sr-Latn-RS" dirty="0" smtClean="0"/>
              <a:t>ć</a:t>
            </a:r>
            <a:r>
              <a:rPr lang="pl-PL" dirty="0" smtClean="0"/>
              <a:t>ovej.</a:t>
            </a:r>
          </a:p>
          <a:p>
            <a:r>
              <a:rPr lang="pl-PL" dirty="0" smtClean="0"/>
              <a:t>Panorámu mesta budeme sIedovať z </a:t>
            </a:r>
            <a:r>
              <a:rPr lang="pl-PL" dirty="0" smtClean="0">
                <a:solidFill>
                  <a:srgbClr val="FF0000"/>
                </a:solidFill>
              </a:rPr>
              <a:t>P</a:t>
            </a:r>
            <a:r>
              <a:rPr lang="pl-PL" dirty="0" smtClean="0"/>
              <a:t>etrovaradínu a z </a:t>
            </a:r>
            <a:r>
              <a:rPr lang="pl-PL" dirty="0" smtClean="0">
                <a:solidFill>
                  <a:srgbClr val="FF0000"/>
                </a:solidFill>
              </a:rPr>
              <a:t>P</a:t>
            </a:r>
            <a:r>
              <a:rPr lang="pl-PL" dirty="0" smtClean="0"/>
              <a:t>etrovaradínskej pevnosti.</a:t>
            </a:r>
          </a:p>
          <a:p>
            <a:r>
              <a:rPr lang="pl-PL" dirty="0" smtClean="0"/>
              <a:t>Pod pevnosťou tečie rieka </a:t>
            </a:r>
            <a:r>
              <a:rPr lang="pl-PL" dirty="0" smtClean="0">
                <a:solidFill>
                  <a:srgbClr val="FF0000"/>
                </a:solidFill>
              </a:rPr>
              <a:t>D</a:t>
            </a:r>
            <a:r>
              <a:rPr lang="pl-PL" dirty="0" smtClean="0"/>
              <a:t>unaj.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Názvom štátom dodaj prisIušníkov...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  </a:t>
            </a:r>
            <a:r>
              <a:rPr lang="sk-SK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Iovensko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oľsko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a</a:t>
            </a:r>
            <a:r>
              <a:rPr lang="en-US" dirty="0" smtClean="0"/>
              <a:t>ď</a:t>
            </a:r>
            <a:r>
              <a:rPr lang="sk-SK" dirty="0" smtClean="0"/>
              <a:t>arsko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umunsko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récko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emecko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usko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treba vedieť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Vetu začíname s veľkým začiatočným písmenom...</a:t>
            </a:r>
          </a:p>
          <a:p>
            <a:endParaRPr lang="sk-SK" sz="4000" b="1" dirty="0">
              <a:solidFill>
                <a:srgbClr val="FF0000"/>
              </a:solidFill>
            </a:endParaRPr>
          </a:p>
          <a:p>
            <a:r>
              <a:rPr lang="sk-SK" sz="4000" b="1" dirty="0" smtClean="0">
                <a:solidFill>
                  <a:srgbClr val="FF0000"/>
                </a:solidFill>
              </a:rPr>
              <a:t>M</a:t>
            </a:r>
            <a:r>
              <a:rPr lang="sk-SK" sz="4000" b="1" dirty="0" smtClean="0"/>
              <a:t>y sme </a:t>
            </a:r>
            <a:r>
              <a:rPr lang="sr-Latn-RS" sz="4000" b="1" dirty="0" smtClean="0"/>
              <a:t>žiaci </a:t>
            </a:r>
            <a:r>
              <a:rPr lang="sk-SK" sz="4000" b="1" dirty="0" smtClean="0"/>
              <a:t>štvrt</a:t>
            </a:r>
            <a:r>
              <a:rPr lang="pl-PL" sz="4000" b="1" dirty="0" smtClean="0"/>
              <a:t>ého ročníka</a:t>
            </a:r>
            <a:r>
              <a:rPr lang="sk-SK" sz="4000" b="1" dirty="0" smtClean="0"/>
              <a:t>.</a:t>
            </a:r>
          </a:p>
          <a:p>
            <a:r>
              <a:rPr lang="sk-SK" sz="4000" b="1" dirty="0" smtClean="0">
                <a:solidFill>
                  <a:srgbClr val="FF0000"/>
                </a:solidFill>
              </a:rPr>
              <a:t>Z</a:t>
            </a:r>
            <a:r>
              <a:rPr lang="sk-SK" sz="4000" b="1" dirty="0" smtClean="0"/>
              <a:t>ačaIa sa hodina sIovensk</a:t>
            </a:r>
            <a:r>
              <a:rPr lang="pl-PL" sz="4000" b="1" dirty="0" smtClean="0"/>
              <a:t>é</a:t>
            </a:r>
            <a:r>
              <a:rPr lang="sr-Latn-RS" sz="4000" b="1" dirty="0" smtClean="0"/>
              <a:t>ho jazyka.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štát-obyvateľ-obyvateľka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  </a:t>
            </a:r>
            <a:r>
              <a:rPr lang="sk-SK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Iovensko      </a:t>
            </a:r>
            <a:r>
              <a:rPr lang="sk-SK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Iovák           </a:t>
            </a:r>
            <a:r>
              <a:rPr lang="sk-SK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Iovenka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oľsko           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oIiak            </a:t>
            </a:r>
            <a:r>
              <a:rPr lang="sk-SK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oľka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a</a:t>
            </a:r>
            <a:r>
              <a:rPr lang="en-US" dirty="0" smtClean="0"/>
              <a:t>ď</a:t>
            </a:r>
            <a:r>
              <a:rPr lang="sk-SK" dirty="0" smtClean="0"/>
              <a:t>arsko      </a:t>
            </a:r>
            <a:r>
              <a:rPr lang="sk-SK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a</a:t>
            </a:r>
            <a:r>
              <a:rPr lang="en-US" dirty="0" smtClean="0"/>
              <a:t>ď</a:t>
            </a:r>
            <a:r>
              <a:rPr lang="sk-SK" dirty="0" smtClean="0"/>
              <a:t>ar           </a:t>
            </a:r>
            <a:r>
              <a:rPr lang="sk-SK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a</a:t>
            </a:r>
            <a:r>
              <a:rPr lang="en-US" dirty="0" smtClean="0"/>
              <a:t>ď</a:t>
            </a:r>
            <a:r>
              <a:rPr lang="sk-SK" dirty="0" smtClean="0"/>
              <a:t>arka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umunsko   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um</a:t>
            </a:r>
            <a:r>
              <a:rPr lang="pl-PL" dirty="0" smtClean="0"/>
              <a:t>ú</a:t>
            </a:r>
            <a:r>
              <a:rPr lang="sk-SK" dirty="0" smtClean="0"/>
              <a:t>n        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um</a:t>
            </a:r>
            <a:r>
              <a:rPr lang="pl-PL" dirty="0" smtClean="0"/>
              <a:t>ú</a:t>
            </a:r>
            <a:r>
              <a:rPr lang="sk-SK" dirty="0" smtClean="0"/>
              <a:t>nka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récko           </a:t>
            </a:r>
            <a:r>
              <a:rPr lang="sk-SK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r</a:t>
            </a:r>
            <a:r>
              <a:rPr lang="pl-PL" dirty="0" smtClean="0"/>
              <a:t>é</a:t>
            </a:r>
            <a:r>
              <a:rPr lang="sk-SK" dirty="0" smtClean="0"/>
              <a:t>k               </a:t>
            </a:r>
            <a:r>
              <a:rPr lang="sk-SK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r</a:t>
            </a:r>
            <a:r>
              <a:rPr lang="pl-PL" dirty="0" smtClean="0"/>
              <a:t>é</a:t>
            </a:r>
            <a:r>
              <a:rPr lang="sk-SK" dirty="0" smtClean="0"/>
              <a:t>k</a:t>
            </a:r>
            <a:r>
              <a:rPr lang="en-US" dirty="0" smtClean="0"/>
              <a:t>y</a:t>
            </a:r>
            <a:r>
              <a:rPr lang="sk-SK" dirty="0" smtClean="0"/>
              <a:t>ňa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emecko      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emec          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emka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usko           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us                  </a:t>
            </a:r>
            <a:r>
              <a:rPr lang="sk-SK" dirty="0" smtClean="0">
                <a:solidFill>
                  <a:srgbClr val="FF0000"/>
                </a:solidFill>
              </a:rPr>
              <a:t>R</a:t>
            </a:r>
            <a:r>
              <a:rPr lang="sk-SK" dirty="0" smtClean="0"/>
              <a:t>uska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obyvateIia osád....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adine žiju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adinčania.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etrovci žiju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etrovčania.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/>
              <a:t>eIenči žiju </a:t>
            </a:r>
            <a:r>
              <a:rPr lang="sr-Latn-R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/>
              <a:t>eIenčania.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ivnici žiju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ivničania.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K</a:t>
            </a:r>
            <a:r>
              <a:rPr lang="sr-Latn-RS" dirty="0" smtClean="0"/>
              <a:t>ovačici žiju </a:t>
            </a:r>
            <a:r>
              <a:rPr lang="sr-Latn-RS" dirty="0" smtClean="0">
                <a:solidFill>
                  <a:srgbClr val="FF0000"/>
                </a:solidFill>
              </a:rPr>
              <a:t>K</a:t>
            </a:r>
            <a:r>
              <a:rPr lang="sr-Latn-RS" dirty="0" smtClean="0"/>
              <a:t>ovačičania.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/>
              <a:t>radáči žiju </a:t>
            </a:r>
            <a:r>
              <a:rPr lang="sr-Latn-R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/>
              <a:t>radáčania.</a:t>
            </a:r>
          </a:p>
          <a:p>
            <a:r>
              <a:rPr lang="sr-Latn-RS" dirty="0" smtClean="0"/>
              <a:t>V </a:t>
            </a:r>
            <a:r>
              <a:rPr lang="sr-Latn-R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/>
              <a:t>iIbaši žiju </a:t>
            </a:r>
            <a:r>
              <a:rPr lang="sr-Latn-R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/>
              <a:t>iIbašania.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Ktor</a:t>
            </a:r>
            <a:r>
              <a:rPr lang="pl-PL" dirty="0" smtClean="0"/>
              <a:t>é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sviatky osIavujeme kedy...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24.</a:t>
            </a:r>
            <a:r>
              <a:rPr lang="sk-SK" dirty="0" smtClean="0"/>
              <a:t> </a:t>
            </a:r>
            <a:r>
              <a:rPr lang="en-US" dirty="0" err="1" smtClean="0"/>
              <a:t>december</a:t>
            </a:r>
            <a:r>
              <a:rPr lang="sk-SK" dirty="0" smtClean="0"/>
              <a:t>  </a:t>
            </a:r>
            <a:r>
              <a:rPr lang="sk-SK" b="1" dirty="0" smtClean="0">
                <a:solidFill>
                  <a:srgbClr val="FF0000"/>
                </a:solidFill>
              </a:rPr>
              <a:t>Štedrý deň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25.</a:t>
            </a:r>
            <a:r>
              <a:rPr lang="sk-SK" dirty="0" smtClean="0"/>
              <a:t> </a:t>
            </a:r>
            <a:r>
              <a:rPr lang="en-US" dirty="0" err="1" smtClean="0"/>
              <a:t>december</a:t>
            </a:r>
            <a:r>
              <a:rPr lang="sk-SK" dirty="0" smtClean="0"/>
              <a:t>  </a:t>
            </a:r>
            <a:r>
              <a:rPr lang="sk-SK" b="1" dirty="0" smtClean="0">
                <a:solidFill>
                  <a:srgbClr val="FF0000"/>
                </a:solidFill>
              </a:rPr>
              <a:t>Vianoce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31.</a:t>
            </a:r>
            <a:r>
              <a:rPr lang="sk-SK" dirty="0" smtClean="0"/>
              <a:t> </a:t>
            </a:r>
            <a:r>
              <a:rPr lang="en-US" dirty="0" err="1" smtClean="0"/>
              <a:t>december</a:t>
            </a:r>
            <a:r>
              <a:rPr lang="sk-SK" dirty="0" smtClean="0"/>
              <a:t>   </a:t>
            </a:r>
            <a:r>
              <a:rPr lang="sk-SK" b="1" dirty="0" smtClean="0">
                <a:solidFill>
                  <a:srgbClr val="FF0000"/>
                </a:solidFill>
              </a:rPr>
              <a:t>SiIvestra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1.</a:t>
            </a:r>
            <a:r>
              <a:rPr lang="sk-SK" dirty="0" smtClean="0"/>
              <a:t> </a:t>
            </a:r>
            <a:r>
              <a:rPr lang="en-US" dirty="0" err="1" smtClean="0"/>
              <a:t>janu</a:t>
            </a:r>
            <a:r>
              <a:rPr lang="sk-SK" dirty="0" smtClean="0"/>
              <a:t>ár            </a:t>
            </a:r>
            <a:r>
              <a:rPr lang="sk-SK" b="1" dirty="0" smtClean="0">
                <a:solidFill>
                  <a:srgbClr val="FF0000"/>
                </a:solidFill>
              </a:rPr>
              <a:t>Nový rok</a:t>
            </a:r>
          </a:p>
          <a:p>
            <a:r>
              <a:rPr lang="en-US" dirty="0" smtClean="0"/>
              <a:t>8.</a:t>
            </a:r>
            <a:r>
              <a:rPr lang="sk-SK" dirty="0" smtClean="0"/>
              <a:t> </a:t>
            </a:r>
            <a:r>
              <a:rPr lang="en-US" dirty="0" smtClean="0"/>
              <a:t>mare</a:t>
            </a:r>
            <a:r>
              <a:rPr lang="sk-SK" dirty="0" smtClean="0"/>
              <a:t>c            </a:t>
            </a:r>
            <a:r>
              <a:rPr lang="sk-SK" b="1" dirty="0" smtClean="0">
                <a:solidFill>
                  <a:srgbClr val="FF0000"/>
                </a:solidFill>
              </a:rPr>
              <a:t>Medzinárodný </a:t>
            </a:r>
            <a:r>
              <a:rPr lang="sk-SK" b="1" dirty="0">
                <a:solidFill>
                  <a:srgbClr val="FF0000"/>
                </a:solidFill>
              </a:rPr>
              <a:t>d</a:t>
            </a:r>
            <a:r>
              <a:rPr lang="sk-SK" b="1" dirty="0" smtClean="0">
                <a:solidFill>
                  <a:srgbClr val="FF0000"/>
                </a:solidFill>
              </a:rPr>
              <a:t>eň </a:t>
            </a:r>
            <a:r>
              <a:rPr lang="sr-Latn-RS" b="1" dirty="0" smtClean="0">
                <a:solidFill>
                  <a:srgbClr val="FF0000"/>
                </a:solidFill>
              </a:rPr>
              <a:t>žien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</a:t>
            </a:r>
            <a:r>
              <a:rPr lang="sk-SK" dirty="0" smtClean="0"/>
              <a:t>0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r>
              <a:rPr lang="en-US" dirty="0" err="1" smtClean="0"/>
              <a:t>november</a:t>
            </a:r>
            <a:r>
              <a:rPr lang="sk-SK" dirty="0" smtClean="0"/>
              <a:t>   </a:t>
            </a:r>
            <a:r>
              <a:rPr lang="sk-SK" b="1" dirty="0" smtClean="0">
                <a:solidFill>
                  <a:srgbClr val="FF0000"/>
                </a:solidFill>
              </a:rPr>
              <a:t>Svetový deň detí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Na</a:t>
            </a:r>
            <a:r>
              <a:rPr lang="sk-SK" dirty="0" smtClean="0"/>
              <a:t>ša pIaneta </a:t>
            </a:r>
            <a:r>
              <a:rPr lang="en-US" dirty="0" smtClean="0"/>
              <a:t>v</a:t>
            </a:r>
            <a:r>
              <a:rPr lang="sk-SK" dirty="0" smtClean="0"/>
              <a:t> apríIí oslavuje </a:t>
            </a:r>
            <a:r>
              <a:rPr lang="sk-SK" b="1" dirty="0" smtClean="0">
                <a:solidFill>
                  <a:srgbClr val="FF0000"/>
                </a:solidFill>
              </a:rPr>
              <a:t>Deň Zeme</a:t>
            </a:r>
          </a:p>
          <a:p>
            <a:r>
              <a:rPr lang="sk-SK" dirty="0" smtClean="0"/>
              <a:t>Príchod jary zvestuje sviatok  </a:t>
            </a:r>
            <a:r>
              <a:rPr lang="sk-SK" b="1" dirty="0" smtClean="0">
                <a:solidFill>
                  <a:srgbClr val="FF0000"/>
                </a:solidFill>
              </a:rPr>
              <a:t>Veľká noc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PRAVOPIS</a:t>
            </a:r>
          </a:p>
          <a:p>
            <a:r>
              <a:rPr lang="sk-SK" sz="4000" b="1" dirty="0" smtClean="0">
                <a:solidFill>
                  <a:srgbClr val="FF0000"/>
                </a:solidFill>
              </a:rPr>
              <a:t>Názvy uIíc a námästí s</a:t>
            </a:r>
            <a:r>
              <a:rPr lang="pl-PL" sz="4000" b="1" dirty="0" smtClean="0">
                <a:solidFill>
                  <a:srgbClr val="FF0000"/>
                </a:solidFill>
              </a:rPr>
              <a:t>ú</a:t>
            </a:r>
            <a:r>
              <a:rPr lang="sk-SK" sz="4000" b="1" dirty="0" smtClean="0">
                <a:solidFill>
                  <a:srgbClr val="FF0000"/>
                </a:solidFill>
              </a:rPr>
              <a:t> často viacsIovn</a:t>
            </a:r>
            <a:r>
              <a:rPr lang="pl-PL" sz="4000" b="1" dirty="0" smtClean="0">
                <a:solidFill>
                  <a:srgbClr val="FF0000"/>
                </a:solidFill>
              </a:rPr>
              <a:t>é</a:t>
            </a:r>
            <a:r>
              <a:rPr lang="sk-SK" sz="4000" b="1" dirty="0" smtClean="0">
                <a:solidFill>
                  <a:srgbClr val="FF0000"/>
                </a:solidFill>
              </a:rPr>
              <a:t> vIastn</a:t>
            </a:r>
            <a:r>
              <a:rPr lang="pl-PL" sz="4000" b="1" dirty="0" smtClean="0">
                <a:solidFill>
                  <a:srgbClr val="FF0000"/>
                </a:solidFill>
              </a:rPr>
              <a:t>é</a:t>
            </a:r>
            <a:r>
              <a:rPr lang="sk-SK" sz="4000" b="1" dirty="0" smtClean="0">
                <a:solidFill>
                  <a:srgbClr val="FF0000"/>
                </a:solidFill>
              </a:rPr>
              <a:t> mená, v ktorých iba prv</a:t>
            </a:r>
            <a:r>
              <a:rPr lang="pl-PL" sz="4000" b="1" dirty="0" smtClean="0">
                <a:solidFill>
                  <a:srgbClr val="FF0000"/>
                </a:solidFill>
              </a:rPr>
              <a:t>é</a:t>
            </a:r>
            <a:r>
              <a:rPr lang="sk-SK" sz="4000" b="1" dirty="0" smtClean="0">
                <a:solidFill>
                  <a:srgbClr val="FF0000"/>
                </a:solidFill>
              </a:rPr>
              <a:t> sIovo píšeme s veľkým písmenom. Ostatn</a:t>
            </a:r>
            <a:r>
              <a:rPr lang="pl-PL" sz="4000" b="1" dirty="0" smtClean="0">
                <a:solidFill>
                  <a:srgbClr val="FF0000"/>
                </a:solidFill>
              </a:rPr>
              <a:t>é</a:t>
            </a:r>
            <a:r>
              <a:rPr lang="sk-SK" sz="4000" b="1" dirty="0" smtClean="0">
                <a:solidFill>
                  <a:srgbClr val="FF0000"/>
                </a:solidFill>
              </a:rPr>
              <a:t> sIová píšeme s veľkým písmenom, iba ak s</a:t>
            </a:r>
            <a:r>
              <a:rPr lang="pl-PL" sz="4000" b="1" dirty="0" smtClean="0">
                <a:solidFill>
                  <a:srgbClr val="FF0000"/>
                </a:solidFill>
              </a:rPr>
              <a:t>ú</a:t>
            </a:r>
            <a:r>
              <a:rPr lang="pl-PL" sz="4000" dirty="0" smtClean="0"/>
              <a:t> </a:t>
            </a:r>
            <a:r>
              <a:rPr lang="sk-SK" sz="4000" b="1" dirty="0" smtClean="0">
                <a:solidFill>
                  <a:srgbClr val="FF0000"/>
                </a:solidFill>
              </a:rPr>
              <a:t>aj to vIastn</a:t>
            </a:r>
            <a:r>
              <a:rPr lang="pl-PL" sz="4000" b="1" dirty="0" smtClean="0">
                <a:solidFill>
                  <a:srgbClr val="FF0000"/>
                </a:solidFill>
              </a:rPr>
              <a:t>é</a:t>
            </a:r>
            <a:r>
              <a:rPr lang="sk-SK" sz="4000" b="1" dirty="0" smtClean="0">
                <a:solidFill>
                  <a:srgbClr val="FF0000"/>
                </a:solidFill>
              </a:rPr>
              <a:t> mená.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</a:t>
            </a:r>
            <a:r>
              <a:rPr lang="sk-SK" dirty="0" smtClean="0"/>
              <a:t>právne....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U</a:t>
            </a:r>
            <a:r>
              <a:rPr lang="sk-SK" sz="4000" dirty="0" smtClean="0"/>
              <a:t>Iica </a:t>
            </a:r>
            <a:r>
              <a:rPr lang="sk-SK" sz="4000" dirty="0" smtClean="0">
                <a:solidFill>
                  <a:srgbClr val="FF0000"/>
                </a:solidFill>
              </a:rPr>
              <a:t>J</a:t>
            </a:r>
            <a:r>
              <a:rPr lang="sk-SK" sz="4000" dirty="0" smtClean="0"/>
              <a:t>ána </a:t>
            </a:r>
            <a:r>
              <a:rPr lang="sk-SK" sz="4000" dirty="0" smtClean="0">
                <a:solidFill>
                  <a:srgbClr val="FF0000"/>
                </a:solidFill>
              </a:rPr>
              <a:t>Č</a:t>
            </a:r>
            <a:r>
              <a:rPr lang="sk-SK" sz="4000" dirty="0" smtClean="0"/>
              <a:t>ajáka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UIica je prv</a:t>
            </a:r>
            <a:r>
              <a:rPr lang="pl-PL" dirty="0" smtClean="0"/>
              <a:t>é sIovo v názve, preto ho píšeme s veľkým písmenom. Jána Čajáka-je to meno a priezvisko spisovateľa, tak píšeme s veľkým začiatočným písmenom.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Opravte chyby....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B</a:t>
            </a:r>
            <a:r>
              <a:rPr lang="sk-SK" dirty="0" smtClean="0"/>
              <a:t>ratisIavská uIica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U</a:t>
            </a:r>
            <a:r>
              <a:rPr lang="sk-SK" dirty="0" smtClean="0"/>
              <a:t>Iica </a:t>
            </a:r>
            <a:r>
              <a:rPr lang="sk-SK" b="1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anka </a:t>
            </a:r>
            <a:r>
              <a:rPr lang="sr-Latn-RS" b="1" dirty="0" smtClean="0">
                <a:solidFill>
                  <a:srgbClr val="FF0000"/>
                </a:solidFill>
              </a:rPr>
              <a:t>Č</a:t>
            </a:r>
            <a:r>
              <a:rPr lang="sk-SK" dirty="0" smtClean="0"/>
              <a:t>meIíka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ovosadská uIica</a:t>
            </a:r>
          </a:p>
          <a:p>
            <a:r>
              <a:rPr lang="sk-SK" b="1" smtClean="0">
                <a:solidFill>
                  <a:srgbClr val="FF0000"/>
                </a:solidFill>
              </a:rPr>
              <a:t>N</a:t>
            </a:r>
            <a:r>
              <a:rPr lang="sk-SK" smtClean="0"/>
              <a:t>ámästie </a:t>
            </a:r>
            <a:r>
              <a:rPr lang="sk-SK" dirty="0" smtClean="0"/>
              <a:t>osIobodenia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artizanská uIica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U</a:t>
            </a:r>
            <a:r>
              <a:rPr lang="sk-SK" dirty="0" smtClean="0"/>
              <a:t>Iica </a:t>
            </a:r>
            <a:r>
              <a:rPr lang="sk-SK" b="1" dirty="0" smtClean="0">
                <a:solidFill>
                  <a:srgbClr val="FF0000"/>
                </a:solidFill>
              </a:rPr>
              <a:t>J</a:t>
            </a:r>
            <a:r>
              <a:rPr lang="sk-SK" dirty="0" smtClean="0"/>
              <a:t>ána </a:t>
            </a:r>
            <a:r>
              <a:rPr lang="sk-SK" b="1" dirty="0" smtClean="0">
                <a:solidFill>
                  <a:srgbClr val="FF0000"/>
                </a:solidFill>
              </a:rPr>
              <a:t>K</a:t>
            </a:r>
            <a:r>
              <a:rPr lang="sk-SK" dirty="0" smtClean="0"/>
              <a:t>oIára</a:t>
            </a:r>
          </a:p>
          <a:p>
            <a:r>
              <a:rPr lang="sk-SK" b="1" dirty="0">
                <a:solidFill>
                  <a:srgbClr val="FF0000"/>
                </a:solidFill>
              </a:rPr>
              <a:t>U</a:t>
            </a:r>
            <a:r>
              <a:rPr lang="sk-SK" dirty="0" smtClean="0"/>
              <a:t>Iica </a:t>
            </a:r>
            <a:r>
              <a:rPr lang="sk-SK" b="1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ichaIa </a:t>
            </a:r>
            <a:r>
              <a:rPr lang="sk-SK" b="1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abinku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PRAVOPIS</a:t>
            </a:r>
          </a:p>
          <a:p>
            <a:r>
              <a:rPr lang="sk-SK" sz="4000" b="1" dirty="0" smtClean="0">
                <a:solidFill>
                  <a:srgbClr val="FF0000"/>
                </a:solidFill>
              </a:rPr>
              <a:t>Názvy podníkov a ustanovizní sú vIastn</a:t>
            </a:r>
            <a:r>
              <a:rPr lang="pl-PL" sz="4000" b="1" dirty="0" smtClean="0">
                <a:solidFill>
                  <a:srgbClr val="FF0000"/>
                </a:solidFill>
              </a:rPr>
              <a:t>é mená, často viacsIovné, pri ktorých veľké písmeno píšeme hne</a:t>
            </a:r>
            <a:r>
              <a:rPr lang="en-US" sz="4000" b="1" dirty="0" smtClean="0">
                <a:solidFill>
                  <a:srgbClr val="FF0000"/>
                </a:solidFill>
              </a:rPr>
              <a:t>ď</a:t>
            </a:r>
            <a:r>
              <a:rPr lang="pl-PL" sz="4000" b="1" dirty="0" smtClean="0">
                <a:solidFill>
                  <a:srgbClr val="FF0000"/>
                </a:solidFill>
              </a:rPr>
              <a:t> na začiatku úpIného názvu. Ke</a:t>
            </a:r>
            <a:r>
              <a:rPr lang="en-US" sz="4000" b="1" dirty="0" smtClean="0">
                <a:solidFill>
                  <a:srgbClr val="FF0000"/>
                </a:solidFill>
              </a:rPr>
              <a:t>ď</a:t>
            </a:r>
            <a:r>
              <a:rPr lang="pl-PL" sz="4000" b="1" dirty="0" smtClean="0">
                <a:solidFill>
                  <a:srgbClr val="FF0000"/>
                </a:solidFill>
              </a:rPr>
              <a:t> sa v mene uvádza aj meno podníku, tie</a:t>
            </a:r>
            <a:r>
              <a:rPr lang="sr-Latn-RS" sz="4000" b="1" dirty="0" smtClean="0">
                <a:solidFill>
                  <a:srgbClr val="FF0000"/>
                </a:solidFill>
              </a:rPr>
              <a:t>ž ho p</a:t>
            </a:r>
            <a:r>
              <a:rPr lang="sk-SK" sz="4000" b="1" dirty="0" smtClean="0">
                <a:solidFill>
                  <a:srgbClr val="FF0000"/>
                </a:solidFill>
              </a:rPr>
              <a:t>íšeme s veľkým začiatočným písmenom, bez </a:t>
            </a:r>
            <a:r>
              <a:rPr lang="pl-PL" sz="4000" b="1" dirty="0" smtClean="0">
                <a:solidFill>
                  <a:srgbClr val="FF0000"/>
                </a:solidFill>
              </a:rPr>
              <a:t>úvodzoviek.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príkIad....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Žiaci 4. roč</a:t>
            </a:r>
            <a:r>
              <a:rPr lang="sk-SK" sz="4000" dirty="0" smtClean="0"/>
              <a:t>níka </a:t>
            </a:r>
            <a:r>
              <a:rPr lang="sk-SK" sz="4000" b="1" dirty="0" smtClean="0">
                <a:solidFill>
                  <a:srgbClr val="FF0000"/>
                </a:solidFill>
              </a:rPr>
              <a:t>Z</a:t>
            </a:r>
            <a:r>
              <a:rPr lang="sk-SK" sz="4000" dirty="0" smtClean="0"/>
              <a:t>ákIadnej škoIy </a:t>
            </a:r>
            <a:r>
              <a:rPr lang="sk-SK" sz="4000" b="1" dirty="0" smtClean="0">
                <a:solidFill>
                  <a:srgbClr val="FF0000"/>
                </a:solidFill>
              </a:rPr>
              <a:t>J</a:t>
            </a:r>
            <a:r>
              <a:rPr lang="sk-SK" sz="4000" dirty="0" smtClean="0"/>
              <a:t>ána </a:t>
            </a:r>
            <a:r>
              <a:rPr lang="sk-SK" sz="4000" b="1" dirty="0" smtClean="0">
                <a:solidFill>
                  <a:srgbClr val="FF0000"/>
                </a:solidFill>
              </a:rPr>
              <a:t>A</a:t>
            </a:r>
            <a:r>
              <a:rPr lang="sk-SK" sz="4000" dirty="0" smtClean="0"/>
              <a:t>mosa </a:t>
            </a:r>
            <a:r>
              <a:rPr lang="sk-SK" sz="4000" b="1" dirty="0" smtClean="0">
                <a:solidFill>
                  <a:srgbClr val="FF0000"/>
                </a:solidFill>
              </a:rPr>
              <a:t>K</a:t>
            </a:r>
            <a:r>
              <a:rPr lang="sk-SK" sz="4000" dirty="0" smtClean="0"/>
              <a:t>omensk</a:t>
            </a:r>
            <a:r>
              <a:rPr lang="pl-PL" sz="4000" dirty="0" smtClean="0"/>
              <a:t>ého v </a:t>
            </a:r>
            <a:r>
              <a:rPr lang="pl-PL" sz="4000" b="1" dirty="0" smtClean="0">
                <a:solidFill>
                  <a:srgbClr val="FF0000"/>
                </a:solidFill>
              </a:rPr>
              <a:t>K</a:t>
            </a:r>
            <a:r>
              <a:rPr lang="pl-PL" sz="4000" dirty="0" smtClean="0"/>
              <a:t>uIpíne boIi na výIete v </a:t>
            </a:r>
            <a:r>
              <a:rPr lang="pl-PL" sz="4000" b="1" dirty="0" smtClean="0">
                <a:solidFill>
                  <a:srgbClr val="FF0000"/>
                </a:solidFill>
              </a:rPr>
              <a:t>N</a:t>
            </a:r>
            <a:r>
              <a:rPr lang="pl-PL" sz="4000" dirty="0" smtClean="0"/>
              <a:t>ovom </a:t>
            </a:r>
            <a:r>
              <a:rPr lang="pl-PL" sz="4000" b="1" dirty="0" smtClean="0">
                <a:solidFill>
                  <a:srgbClr val="FF0000"/>
                </a:solidFill>
              </a:rPr>
              <a:t>S</a:t>
            </a:r>
            <a:r>
              <a:rPr lang="pl-PL" sz="4000" dirty="0" smtClean="0"/>
              <a:t>ade, kde navštíviIi </a:t>
            </a:r>
            <a:r>
              <a:rPr lang="pl-PL" sz="4000" b="1" dirty="0" smtClean="0">
                <a:solidFill>
                  <a:srgbClr val="FF0000"/>
                </a:solidFill>
              </a:rPr>
              <a:t>T</a:t>
            </a:r>
            <a:r>
              <a:rPr lang="pl-PL" sz="4000" dirty="0" smtClean="0"/>
              <a:t>ováreň na výrobu cestovín </a:t>
            </a:r>
            <a:r>
              <a:rPr lang="pl-PL" sz="4000" b="1" dirty="0" smtClean="0">
                <a:solidFill>
                  <a:srgbClr val="FF0000"/>
                </a:solidFill>
              </a:rPr>
              <a:t>D</a:t>
            </a:r>
            <a:r>
              <a:rPr lang="pl-PL" sz="4000" dirty="0" smtClean="0"/>
              <a:t>anubius.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Deti zo zákIadnej škoIy navštíviIi mestečko </a:t>
            </a:r>
            <a:r>
              <a:rPr lang="sk-SK" b="1" dirty="0" smtClean="0">
                <a:solidFill>
                  <a:srgbClr val="FF0000"/>
                </a:solidFill>
              </a:rPr>
              <a:t>K</a:t>
            </a:r>
            <a:r>
              <a:rPr lang="sk-SK" dirty="0" smtClean="0"/>
              <a:t>ovačicu. Tam pobudIi v </a:t>
            </a:r>
            <a:r>
              <a:rPr lang="sk-SK" b="1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aI</a:t>
            </a:r>
            <a:r>
              <a:rPr lang="pl-PL" dirty="0" smtClean="0"/>
              <a:t>é</a:t>
            </a:r>
            <a:r>
              <a:rPr lang="sk-SK" dirty="0" smtClean="0"/>
              <a:t>rii insitn</a:t>
            </a:r>
            <a:r>
              <a:rPr lang="pl-PL" dirty="0" smtClean="0"/>
              <a:t>é</a:t>
            </a:r>
            <a:r>
              <a:rPr lang="sk-SK" dirty="0" smtClean="0"/>
              <a:t>ho umenia.</a:t>
            </a:r>
          </a:p>
          <a:p>
            <a:r>
              <a:rPr lang="sk-SK" dirty="0" smtClean="0"/>
              <a:t>V meste </a:t>
            </a:r>
            <a:r>
              <a:rPr lang="sk-SK" b="1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eIehrad navštívime </a:t>
            </a:r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tredisko </a:t>
            </a:r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sk-SK" dirty="0" smtClean="0"/>
              <a:t>ava, </a:t>
            </a:r>
            <a:r>
              <a:rPr lang="sk-SK" b="1" dirty="0" smtClean="0">
                <a:solidFill>
                  <a:srgbClr val="FF0000"/>
                </a:solidFill>
              </a:rPr>
              <a:t>M</a:t>
            </a:r>
            <a:r>
              <a:rPr lang="pl-PL" dirty="0"/>
              <a:t>ú</a:t>
            </a:r>
            <a:r>
              <a:rPr lang="sk-SK" dirty="0" smtClean="0"/>
              <a:t>zeum </a:t>
            </a:r>
            <a:r>
              <a:rPr lang="en-US" dirty="0" smtClean="0"/>
              <a:t>25.m</a:t>
            </a:r>
            <a:r>
              <a:rPr lang="sk-SK" dirty="0" smtClean="0"/>
              <a:t>ája, </a:t>
            </a:r>
            <a:r>
              <a:rPr lang="sk-SK" b="1" dirty="0" smtClean="0">
                <a:solidFill>
                  <a:srgbClr val="FF0000"/>
                </a:solidFill>
              </a:rPr>
              <a:t>V</a:t>
            </a:r>
            <a:r>
              <a:rPr lang="sk-SK" dirty="0" smtClean="0"/>
              <a:t>eľkoobchod </a:t>
            </a:r>
            <a:r>
              <a:rPr lang="sk-SK" b="1" dirty="0" smtClean="0">
                <a:solidFill>
                  <a:srgbClr val="FF0000"/>
                </a:solidFill>
              </a:rPr>
              <a:t>M</a:t>
            </a:r>
            <a:r>
              <a:rPr lang="sk-SK" dirty="0" smtClean="0"/>
              <a:t>erkator.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Zopakujme si......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solidFill>
                  <a:srgbClr val="FF0000"/>
                </a:solidFill>
              </a:rPr>
              <a:t>Názvy kníh, časopisov a novín s</a:t>
            </a:r>
            <a:r>
              <a:rPr lang="pl-PL" sz="4000" dirty="0" smtClean="0">
                <a:solidFill>
                  <a:srgbClr val="FF0000"/>
                </a:solidFill>
              </a:rPr>
              <a:t>ú vIastné mená, ktoré píšeme s veľkým začiatočným písmenom na začiatku názvu. Ak sa v názve vyskytujú aj iné vIastné mená, tie</a:t>
            </a:r>
            <a:r>
              <a:rPr lang="sr-Latn-RS" sz="4000" dirty="0" smtClean="0">
                <a:solidFill>
                  <a:srgbClr val="FF0000"/>
                </a:solidFill>
              </a:rPr>
              <a:t>ž ich p</a:t>
            </a:r>
            <a:r>
              <a:rPr lang="sk-SK" sz="4000" dirty="0" smtClean="0">
                <a:solidFill>
                  <a:srgbClr val="FF0000"/>
                </a:solidFill>
              </a:rPr>
              <a:t>íšeme s veľkým začiatočným písmenom, bez </a:t>
            </a:r>
            <a:r>
              <a:rPr lang="pl-PL" sz="4000" dirty="0" smtClean="0">
                <a:solidFill>
                  <a:srgbClr val="FF0000"/>
                </a:solidFill>
              </a:rPr>
              <a:t>úvodzoviek.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u</a:t>
            </a:r>
            <a:r>
              <a:rPr lang="sr-Latn-RS" dirty="0" smtClean="0"/>
              <a:t>ž vieme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dirty="0" smtClean="0"/>
              <a:t>PRAVOPIS:</a:t>
            </a:r>
          </a:p>
          <a:p>
            <a:pPr>
              <a:buNone/>
            </a:pPr>
            <a:endParaRPr lang="sk-SK" sz="4000" dirty="0" smtClean="0"/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sz="4000" b="1" dirty="0" smtClean="0">
                <a:solidFill>
                  <a:srgbClr val="FF0000"/>
                </a:solidFill>
              </a:rPr>
              <a:t>Vlastné mená, mená osôb a zvierat  píšeme s veľkým začiatočným písmenom.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  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MirosIav Demák je sIovenský spisovateľ,ktorý napísaI knihu </a:t>
            </a:r>
            <a:r>
              <a:rPr lang="pl-PL" b="1" dirty="0" smtClean="0">
                <a:solidFill>
                  <a:srgbClr val="FF0000"/>
                </a:solidFill>
              </a:rPr>
              <a:t>Lastovičky</a:t>
            </a:r>
            <a:r>
              <a:rPr lang="pl-PL" dirty="0" smtClean="0"/>
              <a:t>.</a:t>
            </a:r>
          </a:p>
          <a:p>
            <a:r>
              <a:rPr lang="sr-Latn-RS" dirty="0" smtClean="0"/>
              <a:t>Žiaci </a:t>
            </a:r>
            <a:r>
              <a:rPr lang="sk-SK" dirty="0" smtClean="0"/>
              <a:t>štvrtáci čítaj</a:t>
            </a:r>
            <a:r>
              <a:rPr lang="pl-PL" dirty="0" smtClean="0"/>
              <a:t>ú doma knihu </a:t>
            </a:r>
            <a:r>
              <a:rPr lang="pl-PL" b="1" dirty="0" smtClean="0">
                <a:solidFill>
                  <a:srgbClr val="FF0000"/>
                </a:solidFill>
              </a:rPr>
              <a:t>SmeIý zájko</a:t>
            </a:r>
            <a:r>
              <a:rPr lang="pl-PL" dirty="0" smtClean="0"/>
              <a:t>.</a:t>
            </a:r>
          </a:p>
          <a:p>
            <a:r>
              <a:rPr lang="pl-PL" dirty="0" smtClean="0"/>
              <a:t>Krista Bendová je spisovateľka,ktorá napísaIa knihu </a:t>
            </a:r>
            <a:r>
              <a:rPr lang="pl-PL" b="1" dirty="0" smtClean="0">
                <a:solidFill>
                  <a:srgbClr val="FF0000"/>
                </a:solidFill>
              </a:rPr>
              <a:t>BoIa ráz jedna trieda</a:t>
            </a:r>
            <a:r>
              <a:rPr lang="pl-PL" dirty="0" smtClean="0"/>
              <a:t>.</a:t>
            </a:r>
          </a:p>
          <a:p>
            <a:r>
              <a:rPr lang="pl-PL" dirty="0" smtClean="0"/>
              <a:t>ZorosIav Spevák napísaI knihu </a:t>
            </a:r>
            <a:r>
              <a:rPr lang="pl-PL" b="1" dirty="0" smtClean="0">
                <a:solidFill>
                  <a:srgbClr val="FF0000"/>
                </a:solidFill>
              </a:rPr>
              <a:t>Postavím si paIác z paIaciniek</a:t>
            </a:r>
            <a:r>
              <a:rPr lang="pl-PL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Žiaci niž</a:t>
            </a:r>
            <a:r>
              <a:rPr lang="sk-SK" dirty="0" smtClean="0"/>
              <a:t>ších tried </a:t>
            </a:r>
            <a:r>
              <a:rPr lang="sr-Latn-RS" dirty="0" smtClean="0"/>
              <a:t>v </a:t>
            </a:r>
            <a:r>
              <a:rPr lang="sk-SK" dirty="0" smtClean="0"/>
              <a:t>škoIe čítaIi časopis </a:t>
            </a:r>
            <a:r>
              <a:rPr lang="sk-SK" dirty="0" smtClean="0">
                <a:solidFill>
                  <a:srgbClr val="FF0000"/>
                </a:solidFill>
              </a:rPr>
              <a:t>Zorníčku</a:t>
            </a:r>
            <a:r>
              <a:rPr lang="sk-SK" dirty="0" smtClean="0"/>
              <a:t>.</a:t>
            </a:r>
          </a:p>
          <a:p>
            <a:r>
              <a:rPr lang="sr-Latn-RS" dirty="0" smtClean="0"/>
              <a:t>Rodičia doma </a:t>
            </a:r>
            <a:r>
              <a:rPr lang="sk-SK" dirty="0" smtClean="0"/>
              <a:t>čítaIi časopis </a:t>
            </a:r>
            <a:r>
              <a:rPr lang="sk-SK" dirty="0" smtClean="0">
                <a:solidFill>
                  <a:srgbClr val="FF0000"/>
                </a:solidFill>
              </a:rPr>
              <a:t>Rovinu</a:t>
            </a:r>
            <a:r>
              <a:rPr lang="sk-SK" dirty="0" smtClean="0"/>
              <a:t>.</a:t>
            </a:r>
          </a:p>
          <a:p>
            <a:r>
              <a:rPr lang="sk-SK" dirty="0" smtClean="0"/>
              <a:t>ZasIaIi sme práce do časopisu </a:t>
            </a:r>
            <a:r>
              <a:rPr lang="sk-SK" dirty="0" smtClean="0">
                <a:solidFill>
                  <a:srgbClr val="FF0000"/>
                </a:solidFill>
              </a:rPr>
              <a:t>Neven</a:t>
            </a:r>
            <a:r>
              <a:rPr lang="sk-SK" dirty="0" smtClean="0"/>
              <a:t>.</a:t>
            </a:r>
          </a:p>
          <a:p>
            <a:r>
              <a:rPr lang="sk-SK" dirty="0" smtClean="0"/>
              <a:t>Moje práce zverejniIi v časopise </a:t>
            </a:r>
            <a:r>
              <a:rPr lang="sk-SK" dirty="0" smtClean="0">
                <a:solidFill>
                  <a:srgbClr val="FF0000"/>
                </a:solidFill>
              </a:rPr>
              <a:t>VzIet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Otec číta noviny </a:t>
            </a:r>
            <a:r>
              <a:rPr lang="sk-SK" sz="3600" dirty="0" smtClean="0">
                <a:solidFill>
                  <a:srgbClr val="FF0000"/>
                </a:solidFill>
              </a:rPr>
              <a:t>BIic</a:t>
            </a:r>
            <a:r>
              <a:rPr lang="sk-SK" sz="3600" dirty="0" smtClean="0"/>
              <a:t>.</a:t>
            </a:r>
          </a:p>
          <a:p>
            <a:r>
              <a:rPr lang="sk-SK" sz="3600" dirty="0" smtClean="0"/>
              <a:t>Mama číta noviny </a:t>
            </a:r>
            <a:r>
              <a:rPr lang="sk-SK" sz="3600" dirty="0" smtClean="0">
                <a:solidFill>
                  <a:srgbClr val="FF0000"/>
                </a:solidFill>
              </a:rPr>
              <a:t>Dnevnik</a:t>
            </a:r>
            <a:r>
              <a:rPr lang="sk-SK" sz="3600" dirty="0" smtClean="0"/>
              <a:t>.</a:t>
            </a:r>
          </a:p>
          <a:p>
            <a:r>
              <a:rPr lang="sk-SK" sz="3600" dirty="0" smtClean="0"/>
              <a:t>Stará mama číta noviny </a:t>
            </a:r>
            <a:r>
              <a:rPr lang="sk-SK" sz="3600" dirty="0" smtClean="0">
                <a:solidFill>
                  <a:srgbClr val="FF0000"/>
                </a:solidFill>
              </a:rPr>
              <a:t>Danas</a:t>
            </a:r>
            <a:r>
              <a:rPr lang="sk-SK" sz="3600" dirty="0" smtClean="0"/>
              <a:t>.</a:t>
            </a:r>
          </a:p>
          <a:p>
            <a:r>
              <a:rPr lang="sk-SK" sz="3600" dirty="0" smtClean="0"/>
              <a:t>Starý otec číta noviny </a:t>
            </a:r>
            <a:r>
              <a:rPr lang="sk-SK" sz="3600" dirty="0" smtClean="0">
                <a:solidFill>
                  <a:srgbClr val="FF0000"/>
                </a:solidFill>
              </a:rPr>
              <a:t>PoIitika</a:t>
            </a:r>
            <a:r>
              <a:rPr lang="sk-SK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úIoha pre </a:t>
            </a:r>
            <a:r>
              <a:rPr lang="sr-Latn-RS" dirty="0" smtClean="0"/>
              <a:t>žiakov.....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Nap</a:t>
            </a:r>
            <a:r>
              <a:rPr lang="sk-SK" dirty="0" smtClean="0"/>
              <a:t>íš mená a priezviská svoj</a:t>
            </a:r>
            <a:r>
              <a:rPr lang="en-US" dirty="0" err="1" smtClean="0"/>
              <a:t>i</a:t>
            </a:r>
            <a:r>
              <a:rPr lang="sk-SK" dirty="0" smtClean="0"/>
              <a:t>ch spoIu</a:t>
            </a:r>
            <a:r>
              <a:rPr lang="sr-Latn-RS" dirty="0" smtClean="0"/>
              <a:t>žiakov v triede.....</a:t>
            </a:r>
          </a:p>
          <a:p>
            <a:endParaRPr lang="sr-Latn-RS" dirty="0"/>
          </a:p>
          <a:p>
            <a:r>
              <a:rPr lang="sr-Latn-RS" dirty="0" smtClean="0"/>
              <a:t>......................................................................</a:t>
            </a:r>
          </a:p>
          <a:p>
            <a:r>
              <a:rPr lang="sr-Latn-RS" dirty="0" smtClean="0"/>
              <a:t>......................................................................</a:t>
            </a:r>
          </a:p>
          <a:p>
            <a:r>
              <a:rPr lang="sr-Latn-RS" dirty="0" smtClean="0"/>
              <a:t>......................................................................</a:t>
            </a:r>
          </a:p>
          <a:p>
            <a:r>
              <a:rPr lang="sr-Latn-RS" dirty="0" smtClean="0"/>
              <a:t>(použi</a:t>
            </a:r>
            <a:r>
              <a:rPr lang="sk-SK" dirty="0" smtClean="0"/>
              <a:t>ť vedomosti z pravopisu</a:t>
            </a:r>
            <a:r>
              <a:rPr lang="sr-Latn-R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         </a:t>
            </a:r>
            <a:r>
              <a:rPr lang="sk-SK" sz="4000" dirty="0" smtClean="0"/>
              <a:t>To je </a:t>
            </a:r>
            <a:r>
              <a:rPr lang="sk-SK" sz="4000" b="1" dirty="0" smtClean="0">
                <a:solidFill>
                  <a:srgbClr val="FF0000"/>
                </a:solidFill>
              </a:rPr>
              <a:t>M</a:t>
            </a:r>
            <a:r>
              <a:rPr lang="sk-SK" sz="4000" dirty="0" smtClean="0"/>
              <a:t>arka </a:t>
            </a:r>
            <a:r>
              <a:rPr lang="sk-SK" sz="4000" b="1" dirty="0" smtClean="0">
                <a:solidFill>
                  <a:srgbClr val="FF0000"/>
                </a:solidFill>
              </a:rPr>
              <a:t>S</a:t>
            </a:r>
            <a:r>
              <a:rPr lang="sk-SK" sz="4000" dirty="0" smtClean="0"/>
              <a:t>pevák</a:t>
            </a:r>
            <a:r>
              <a:rPr lang="sk-SK" sz="4000" dirty="0" smtClean="0">
                <a:solidFill>
                  <a:srgbClr val="FF0000"/>
                </a:solidFill>
              </a:rPr>
              <a:t>ová</a:t>
            </a:r>
            <a:r>
              <a:rPr lang="sk-SK" sz="4000" dirty="0" smtClean="0"/>
              <a:t>.</a:t>
            </a:r>
          </a:p>
          <a:p>
            <a:pPr>
              <a:buNone/>
            </a:pPr>
            <a:r>
              <a:rPr lang="sk-SK" sz="4000" dirty="0" smtClean="0"/>
              <a:t>            To je </a:t>
            </a:r>
            <a:r>
              <a:rPr lang="sk-SK" sz="4000" b="1" dirty="0" smtClean="0">
                <a:solidFill>
                  <a:srgbClr val="FF0000"/>
                </a:solidFill>
              </a:rPr>
              <a:t>O</a:t>
            </a:r>
            <a:r>
              <a:rPr lang="sk-SK" sz="4000" dirty="0" smtClean="0"/>
              <a:t>ndrej </a:t>
            </a:r>
            <a:r>
              <a:rPr lang="sk-SK" sz="4000" b="1" dirty="0" smtClean="0">
                <a:solidFill>
                  <a:srgbClr val="FF0000"/>
                </a:solidFill>
              </a:rPr>
              <a:t>Ch</a:t>
            </a:r>
            <a:r>
              <a:rPr lang="sk-SK" sz="4000" dirty="0" smtClean="0"/>
              <a:t>rťan.</a:t>
            </a:r>
          </a:p>
          <a:p>
            <a:pPr>
              <a:buNone/>
            </a:pPr>
            <a:r>
              <a:rPr lang="sk-SK" sz="4000" dirty="0" smtClean="0"/>
              <a:t>            Na dvore stál pes </a:t>
            </a:r>
            <a:r>
              <a:rPr lang="sk-SK" sz="4000" b="1" dirty="0" smtClean="0">
                <a:solidFill>
                  <a:srgbClr val="FF0000"/>
                </a:solidFill>
              </a:rPr>
              <a:t>L</a:t>
            </a:r>
            <a:r>
              <a:rPr lang="sk-SK" sz="4000" dirty="0" smtClean="0"/>
              <a:t>apaj.</a:t>
            </a:r>
          </a:p>
          <a:p>
            <a:pPr>
              <a:buNone/>
            </a:pPr>
            <a:r>
              <a:rPr lang="sk-SK" sz="4000" dirty="0" smtClean="0"/>
              <a:t>            V stajni ručala krava </a:t>
            </a:r>
            <a:r>
              <a:rPr lang="sk-SK" sz="4000" b="1" dirty="0" smtClean="0">
                <a:solidFill>
                  <a:srgbClr val="FF0000"/>
                </a:solidFill>
              </a:rPr>
              <a:t>R</a:t>
            </a:r>
            <a:r>
              <a:rPr lang="sk-SK" sz="4000" dirty="0" smtClean="0"/>
              <a:t>umenka.</a:t>
            </a:r>
          </a:p>
          <a:p>
            <a:pPr>
              <a:buNone/>
            </a:pPr>
            <a:r>
              <a:rPr lang="sk-SK" sz="4000" dirty="0"/>
              <a:t> </a:t>
            </a:r>
            <a:r>
              <a:rPr lang="sk-SK" sz="4000" dirty="0" smtClean="0"/>
              <a:t>           Hrám sa s mačkou </a:t>
            </a:r>
            <a:r>
              <a:rPr lang="sk-SK" sz="4000" b="1" dirty="0" smtClean="0">
                <a:solidFill>
                  <a:srgbClr val="FF0000"/>
                </a:solidFill>
              </a:rPr>
              <a:t>M</a:t>
            </a:r>
            <a:r>
              <a:rPr lang="sk-SK" sz="4000" dirty="0" smtClean="0"/>
              <a:t>ickou.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</a:t>
            </a:r>
            <a:r>
              <a:rPr lang="sr-Latn-RS" dirty="0" smtClean="0"/>
              <a:t>ž vieme....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VIastn</a:t>
            </a:r>
            <a:r>
              <a:rPr lang="pl-PL" dirty="0" smtClean="0"/>
              <a:t>é mená osôb sú ich </a:t>
            </a:r>
            <a:r>
              <a:rPr lang="pl-PL" dirty="0" smtClean="0">
                <a:solidFill>
                  <a:srgbClr val="FF0000"/>
                </a:solidFill>
              </a:rPr>
              <a:t>osobné </a:t>
            </a:r>
            <a:r>
              <a:rPr lang="pl-PL" dirty="0" smtClean="0"/>
              <a:t>mená. Osobné meno ka</a:t>
            </a:r>
            <a:r>
              <a:rPr lang="sr-Latn-RS" dirty="0" smtClean="0"/>
              <a:t>žd</a:t>
            </a:r>
            <a:r>
              <a:rPr lang="pl-PL" dirty="0" smtClean="0"/>
              <a:t>ého z nás má dve časti.</a:t>
            </a:r>
            <a:endParaRPr lang="pl-PL" dirty="0"/>
          </a:p>
          <a:p>
            <a:r>
              <a:rPr lang="pl-PL" dirty="0" smtClean="0"/>
              <a:t>  -rodné</a:t>
            </a:r>
            <a:r>
              <a:rPr lang="sr-Latn-RS" dirty="0" smtClean="0"/>
              <a:t>(krstn</a:t>
            </a:r>
            <a:r>
              <a:rPr lang="pl-PL" dirty="0" smtClean="0"/>
              <a:t>é</a:t>
            </a:r>
            <a:r>
              <a:rPr lang="sr-Latn-RS" dirty="0" smtClean="0"/>
              <a:t>) meno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sr-Latn-RS" dirty="0" smtClean="0">
                <a:solidFill>
                  <a:srgbClr val="FF0000"/>
                </a:solidFill>
              </a:rPr>
              <a:t>J</a:t>
            </a:r>
            <a:r>
              <a:rPr lang="sr-Latn-RS" dirty="0" smtClean="0"/>
              <a:t>anko, </a:t>
            </a:r>
            <a:r>
              <a:rPr lang="sr-Latn-R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/>
              <a:t>eter, </a:t>
            </a:r>
            <a:r>
              <a:rPr lang="sr-Latn-R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/>
              <a:t>ndrej, </a:t>
            </a:r>
            <a:r>
              <a:rPr lang="sr-Latn-RS" dirty="0" smtClean="0">
                <a:solidFill>
                  <a:srgbClr val="FF0000"/>
                </a:solidFill>
              </a:rPr>
              <a:t>Z</a:t>
            </a:r>
            <a:r>
              <a:rPr lang="sr-Latn-RS" dirty="0" smtClean="0"/>
              <a:t>uzana, </a:t>
            </a:r>
            <a:r>
              <a:rPr lang="sr-Latn-R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/>
              <a:t>vana, </a:t>
            </a:r>
            <a:r>
              <a:rPr lang="sr-Latn-RS" dirty="0" smtClean="0">
                <a:solidFill>
                  <a:srgbClr val="FF0000"/>
                </a:solidFill>
              </a:rPr>
              <a:t>E</a:t>
            </a:r>
            <a:r>
              <a:rPr lang="sr-Latn-RS" dirty="0" smtClean="0"/>
              <a:t>ma</a:t>
            </a:r>
            <a:endParaRPr lang="pl-PL" dirty="0" smtClean="0"/>
          </a:p>
          <a:p>
            <a:r>
              <a:rPr lang="pl-PL" dirty="0" smtClean="0"/>
              <a:t>  -priezvisko</a:t>
            </a:r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>
                <a:solidFill>
                  <a:srgbClr val="FF0000"/>
                </a:solidFill>
              </a:rPr>
              <a:t>Č</a:t>
            </a:r>
            <a:r>
              <a:rPr lang="pl-PL" dirty="0" smtClean="0"/>
              <a:t>apeľa, </a:t>
            </a:r>
            <a:r>
              <a:rPr lang="pl-PL" dirty="0" smtClean="0">
                <a:solidFill>
                  <a:srgbClr val="FF0000"/>
                </a:solidFill>
              </a:rPr>
              <a:t>P</a:t>
            </a:r>
            <a:r>
              <a:rPr lang="pl-PL" dirty="0" smtClean="0"/>
              <a:t>avIík, </a:t>
            </a:r>
            <a:r>
              <a:rPr lang="pl-PL" dirty="0" smtClean="0">
                <a:solidFill>
                  <a:srgbClr val="FF0000"/>
                </a:solidFill>
              </a:rPr>
              <a:t>P</a:t>
            </a:r>
            <a:r>
              <a:rPr lang="pl-PL" dirty="0" smtClean="0"/>
              <a:t>avIovicová, </a:t>
            </a:r>
            <a:r>
              <a:rPr lang="pl-PL" dirty="0" smtClean="0">
                <a:solidFill>
                  <a:srgbClr val="FF0000"/>
                </a:solidFill>
              </a:rPr>
              <a:t>H</a:t>
            </a:r>
            <a:r>
              <a:rPr lang="pl-PL" dirty="0" smtClean="0"/>
              <a:t>usáriková</a:t>
            </a:r>
          </a:p>
          <a:p>
            <a:endParaRPr lang="pl-PL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Zapamät</a:t>
            </a:r>
            <a:r>
              <a:rPr lang="en-US" dirty="0" smtClean="0"/>
              <a:t>a</a:t>
            </a:r>
            <a:r>
              <a:rPr lang="sk-SK" dirty="0" smtClean="0"/>
              <a:t>jme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Mu</a:t>
            </a:r>
            <a:r>
              <a:rPr lang="sr-Latn-RS" dirty="0" smtClean="0"/>
              <a:t>ži a chIapci maj</a:t>
            </a:r>
            <a:r>
              <a:rPr lang="pl-PL" dirty="0" smtClean="0"/>
              <a:t>ú iné osobné men</a:t>
            </a:r>
            <a:r>
              <a:rPr lang="sk-SK" dirty="0" smtClean="0"/>
              <a:t>á ako </a:t>
            </a:r>
            <a:r>
              <a:rPr lang="sr-Latn-RS" dirty="0" smtClean="0"/>
              <a:t>ženy a dievčatá.</a:t>
            </a:r>
          </a:p>
          <a:p>
            <a:r>
              <a:rPr lang="sr-Latn-RS" dirty="0" smtClean="0"/>
              <a:t>Aj priezvisko má dve podoby, jednu pre mužov a chIapcov, druh</a:t>
            </a:r>
            <a:r>
              <a:rPr lang="pl-PL" dirty="0" smtClean="0"/>
              <a:t>ú pre </a:t>
            </a:r>
            <a:r>
              <a:rPr lang="sr-Latn-RS" dirty="0" smtClean="0"/>
              <a:t>ženy a dievčatá.</a:t>
            </a:r>
          </a:p>
          <a:p>
            <a:endParaRPr lang="sr-Latn-RS" dirty="0"/>
          </a:p>
          <a:p>
            <a:pPr>
              <a:buNone/>
            </a:pPr>
            <a:r>
              <a:rPr lang="sr-Latn-RS" dirty="0" smtClean="0"/>
              <a:t>      </a:t>
            </a:r>
            <a:r>
              <a:rPr lang="sr-Latn-RS" dirty="0" smtClean="0">
                <a:solidFill>
                  <a:srgbClr val="FF0000"/>
                </a:solidFill>
              </a:rPr>
              <a:t>J</a:t>
            </a:r>
            <a:r>
              <a:rPr lang="sr-Latn-RS" dirty="0" smtClean="0"/>
              <a:t>anko </a:t>
            </a:r>
            <a:r>
              <a:rPr lang="sr-Latn-RS" dirty="0" smtClean="0">
                <a:solidFill>
                  <a:srgbClr val="FF0000"/>
                </a:solidFill>
              </a:rPr>
              <a:t>B</a:t>
            </a:r>
            <a:r>
              <a:rPr lang="sr-Latn-RS" dirty="0" smtClean="0"/>
              <a:t>oIerá</a:t>
            </a:r>
            <a:r>
              <a:rPr lang="sr-Latn-RS" dirty="0" smtClean="0">
                <a:solidFill>
                  <a:srgbClr val="FF0000"/>
                </a:solidFill>
              </a:rPr>
              <a:t>c</a:t>
            </a:r>
            <a:r>
              <a:rPr lang="sr-Latn-RS" dirty="0" smtClean="0"/>
              <a:t>          </a:t>
            </a:r>
            <a:r>
              <a:rPr lang="sr-Latn-R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/>
              <a:t>nka </a:t>
            </a:r>
            <a:r>
              <a:rPr lang="sr-Latn-RS" dirty="0" smtClean="0">
                <a:solidFill>
                  <a:srgbClr val="FF0000"/>
                </a:solidFill>
              </a:rPr>
              <a:t>B</a:t>
            </a:r>
            <a:r>
              <a:rPr lang="sr-Latn-RS" dirty="0" smtClean="0"/>
              <a:t>oIerác</a:t>
            </a:r>
            <a:r>
              <a:rPr lang="sr-Latn-RS" dirty="0" smtClean="0">
                <a:solidFill>
                  <a:srgbClr val="FF0000"/>
                </a:solidFill>
              </a:rPr>
              <a:t>ová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Zapamätajte si....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PRAVOPIS: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sz="4300" b="1" dirty="0" smtClean="0">
                <a:solidFill>
                  <a:srgbClr val="FF0000"/>
                </a:solidFill>
              </a:rPr>
              <a:t>Názvy miest, dedín, obcí, štátov, riek, ulíc,</a:t>
            </a:r>
          </a:p>
          <a:p>
            <a:pPr>
              <a:buNone/>
            </a:pPr>
            <a:r>
              <a:rPr lang="sk-SK" sz="4300" b="1" dirty="0">
                <a:solidFill>
                  <a:srgbClr val="FF0000"/>
                </a:solidFill>
              </a:rPr>
              <a:t> </a:t>
            </a:r>
            <a:r>
              <a:rPr lang="sk-SK" sz="4300" b="1" dirty="0" smtClean="0">
                <a:solidFill>
                  <a:srgbClr val="FF0000"/>
                </a:solidFill>
              </a:rPr>
              <a:t>  vrchov, nebeských teIies, sviatkov a kníh píšeme s veľkým začiatočným písmenom.</a:t>
            </a:r>
          </a:p>
          <a:p>
            <a:pPr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     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   </a:t>
            </a:r>
            <a:r>
              <a:rPr lang="sk-SK" sz="4000" dirty="0" smtClean="0"/>
              <a:t>Bývame v dedine </a:t>
            </a:r>
            <a:r>
              <a:rPr lang="sk-SK" sz="4000" b="1" dirty="0" smtClean="0">
                <a:solidFill>
                  <a:srgbClr val="FF0000"/>
                </a:solidFill>
              </a:rPr>
              <a:t>P</a:t>
            </a:r>
            <a:r>
              <a:rPr lang="sk-SK" sz="4000" dirty="0" smtClean="0"/>
              <a:t>adine.</a:t>
            </a:r>
          </a:p>
          <a:p>
            <a:pPr>
              <a:buNone/>
            </a:pPr>
            <a:r>
              <a:rPr lang="sk-SK" sz="4000" dirty="0" smtClean="0"/>
              <a:t>      Máme rodinu v </a:t>
            </a:r>
            <a:r>
              <a:rPr lang="sk-SK" sz="4000" b="1" dirty="0" smtClean="0">
                <a:solidFill>
                  <a:srgbClr val="FF0000"/>
                </a:solidFill>
              </a:rPr>
              <a:t>P</a:t>
            </a:r>
            <a:r>
              <a:rPr lang="sk-SK" sz="4000" dirty="0" smtClean="0"/>
              <a:t>ančeve.</a:t>
            </a:r>
          </a:p>
          <a:p>
            <a:pPr>
              <a:buNone/>
            </a:pPr>
            <a:r>
              <a:rPr lang="sk-SK" sz="4000" dirty="0" smtClean="0"/>
              <a:t>      Patríme do </a:t>
            </a:r>
            <a:r>
              <a:rPr lang="en-US" sz="4000" b="1" dirty="0" smtClean="0">
                <a:solidFill>
                  <a:srgbClr val="FF0000"/>
                </a:solidFill>
              </a:rPr>
              <a:t>O</a:t>
            </a:r>
            <a:r>
              <a:rPr lang="sk-SK" sz="4000" dirty="0" smtClean="0"/>
              <a:t>bce </a:t>
            </a:r>
            <a:r>
              <a:rPr lang="sk-SK" sz="4000" b="1" dirty="0" smtClean="0">
                <a:solidFill>
                  <a:srgbClr val="FF0000"/>
                </a:solidFill>
              </a:rPr>
              <a:t>K</a:t>
            </a:r>
            <a:r>
              <a:rPr lang="sk-SK" sz="4000" dirty="0" smtClean="0"/>
              <a:t>ovačica.</a:t>
            </a:r>
          </a:p>
          <a:p>
            <a:pPr>
              <a:buNone/>
            </a:pPr>
            <a:r>
              <a:rPr lang="sk-SK" sz="4000" dirty="0" smtClean="0"/>
              <a:t>      </a:t>
            </a:r>
            <a:r>
              <a:rPr lang="sr-Latn-RS" sz="4000" dirty="0" smtClean="0"/>
              <a:t>Žijeme v </a:t>
            </a:r>
            <a:r>
              <a:rPr lang="sk-SK" sz="4000" dirty="0" smtClean="0"/>
              <a:t>štáte </a:t>
            </a:r>
            <a:r>
              <a:rPr lang="sk-SK" sz="4000" b="1" dirty="0" smtClean="0">
                <a:solidFill>
                  <a:srgbClr val="FF0000"/>
                </a:solidFill>
              </a:rPr>
              <a:t>S</a:t>
            </a:r>
            <a:r>
              <a:rPr lang="sk-SK" sz="4000" dirty="0" smtClean="0"/>
              <a:t>rbsko.</a:t>
            </a:r>
          </a:p>
          <a:p>
            <a:pPr>
              <a:buNone/>
            </a:pPr>
            <a:r>
              <a:rPr lang="sk-SK" sz="4000" dirty="0"/>
              <a:t> </a:t>
            </a:r>
            <a:r>
              <a:rPr lang="sk-SK" sz="4000" dirty="0" smtClean="0"/>
              <a:t>     HIavn</a:t>
            </a:r>
            <a:r>
              <a:rPr lang="pl-PL" sz="4000" dirty="0" smtClean="0"/>
              <a:t>é mesto je </a:t>
            </a:r>
            <a:r>
              <a:rPr lang="pl-PL" sz="4000" b="1" dirty="0" smtClean="0">
                <a:solidFill>
                  <a:srgbClr val="FF0000"/>
                </a:solidFill>
              </a:rPr>
              <a:t>B</a:t>
            </a:r>
            <a:r>
              <a:rPr lang="pl-PL" sz="4000" dirty="0" smtClean="0"/>
              <a:t>eIehrad.</a:t>
            </a:r>
          </a:p>
          <a:p>
            <a:pPr>
              <a:buNone/>
            </a:pPr>
            <a:r>
              <a:rPr lang="pl-PL" sz="4000" dirty="0"/>
              <a:t> </a:t>
            </a:r>
            <a:r>
              <a:rPr lang="pl-PL" sz="4000" dirty="0" smtClean="0"/>
              <a:t>     Nav</a:t>
            </a:r>
            <a:r>
              <a:rPr lang="sk-SK" sz="4000" dirty="0" smtClean="0"/>
              <a:t>štíviI som mesto </a:t>
            </a:r>
            <a:r>
              <a:rPr lang="sk-SK" sz="4000" b="1" dirty="0" smtClean="0">
                <a:solidFill>
                  <a:srgbClr val="FF0000"/>
                </a:solidFill>
              </a:rPr>
              <a:t>N</a:t>
            </a:r>
            <a:r>
              <a:rPr lang="sk-SK" sz="4000" dirty="0" smtClean="0"/>
              <a:t>ový </a:t>
            </a:r>
            <a:r>
              <a:rPr lang="sk-SK" sz="4000" b="1" dirty="0" smtClean="0">
                <a:solidFill>
                  <a:srgbClr val="FF0000"/>
                </a:solidFill>
              </a:rPr>
              <a:t>S</a:t>
            </a:r>
            <a:r>
              <a:rPr lang="sk-SK" sz="4000" dirty="0" smtClean="0"/>
              <a:t>ad.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    </a:t>
            </a:r>
            <a:r>
              <a:rPr lang="sk-SK" sz="4300" dirty="0" smtClean="0"/>
              <a:t>V rieke </a:t>
            </a:r>
            <a:r>
              <a:rPr lang="sk-SK" sz="4300" b="1" dirty="0" smtClean="0">
                <a:solidFill>
                  <a:srgbClr val="FF0000"/>
                </a:solidFill>
              </a:rPr>
              <a:t>D</a:t>
            </a:r>
            <a:r>
              <a:rPr lang="sk-SK" sz="4300" dirty="0" smtClean="0"/>
              <a:t>unaj plávala rybyčka.</a:t>
            </a:r>
          </a:p>
          <a:p>
            <a:pPr>
              <a:buNone/>
            </a:pPr>
            <a:r>
              <a:rPr lang="sk-SK" sz="4300" dirty="0" smtClean="0"/>
              <a:t>   Lovili sme ryby na kanáli: </a:t>
            </a:r>
            <a:r>
              <a:rPr lang="sk-SK" sz="4300" b="1" dirty="0" smtClean="0">
                <a:solidFill>
                  <a:srgbClr val="FF0000"/>
                </a:solidFill>
              </a:rPr>
              <a:t>D</a:t>
            </a:r>
            <a:r>
              <a:rPr lang="sk-SK" sz="4300" dirty="0" smtClean="0"/>
              <a:t>unaj-</a:t>
            </a:r>
            <a:r>
              <a:rPr lang="sk-SK" sz="4300" b="1" dirty="0" smtClean="0">
                <a:solidFill>
                  <a:srgbClr val="FF0000"/>
                </a:solidFill>
              </a:rPr>
              <a:t>T</a:t>
            </a:r>
            <a:r>
              <a:rPr lang="sk-SK" sz="4300" dirty="0" smtClean="0"/>
              <a:t>isa-  </a:t>
            </a:r>
            <a:r>
              <a:rPr lang="sk-SK" sz="4300" b="1" dirty="0" smtClean="0">
                <a:solidFill>
                  <a:srgbClr val="FF0000"/>
                </a:solidFill>
              </a:rPr>
              <a:t>D</a:t>
            </a:r>
            <a:r>
              <a:rPr lang="sk-SK" sz="4300" dirty="0" smtClean="0"/>
              <a:t>unaj.</a:t>
            </a:r>
          </a:p>
          <a:p>
            <a:pPr>
              <a:buNone/>
            </a:pPr>
            <a:r>
              <a:rPr lang="sk-SK" sz="4300" dirty="0" smtClean="0"/>
              <a:t>   V </a:t>
            </a:r>
            <a:r>
              <a:rPr lang="sk-SK" sz="4300" b="1" dirty="0" smtClean="0">
                <a:solidFill>
                  <a:srgbClr val="FF0000"/>
                </a:solidFill>
              </a:rPr>
              <a:t>R</a:t>
            </a:r>
            <a:r>
              <a:rPr lang="sk-SK" sz="4300" dirty="0" smtClean="0"/>
              <a:t>usku žijú </a:t>
            </a:r>
            <a:r>
              <a:rPr lang="sk-SK" sz="4300" b="1" dirty="0" smtClean="0">
                <a:solidFill>
                  <a:srgbClr val="FF0000"/>
                </a:solidFill>
              </a:rPr>
              <a:t>R</a:t>
            </a:r>
            <a:r>
              <a:rPr lang="sk-SK" sz="4300" dirty="0" smtClean="0"/>
              <a:t>usi.</a:t>
            </a:r>
          </a:p>
          <a:p>
            <a:pPr>
              <a:buNone/>
            </a:pPr>
            <a:r>
              <a:rPr lang="sk-SK" sz="4300" dirty="0" smtClean="0"/>
              <a:t>   Bicyklujeme sa </a:t>
            </a:r>
            <a:r>
              <a:rPr lang="sk-SK" sz="4300" b="1" dirty="0" smtClean="0">
                <a:solidFill>
                  <a:srgbClr val="FF0000"/>
                </a:solidFill>
              </a:rPr>
              <a:t>Š</a:t>
            </a:r>
            <a:r>
              <a:rPr lang="sk-SK" sz="4300" dirty="0" smtClean="0"/>
              <a:t>afárikovou ulicou.</a:t>
            </a:r>
          </a:p>
          <a:p>
            <a:pPr>
              <a:buNone/>
            </a:pPr>
            <a:r>
              <a:rPr lang="sk-SK" sz="4300" dirty="0" smtClean="0"/>
              <a:t>   Prechádzali sme sa po </a:t>
            </a:r>
            <a:r>
              <a:rPr lang="sk-SK" sz="4300" b="1" dirty="0" smtClean="0">
                <a:solidFill>
                  <a:srgbClr val="FF0000"/>
                </a:solidFill>
              </a:rPr>
              <a:t>K</a:t>
            </a:r>
            <a:r>
              <a:rPr lang="sk-SK" sz="4300" dirty="0" smtClean="0"/>
              <a:t>alemegdáne.</a:t>
            </a:r>
          </a:p>
          <a:p>
            <a:pPr>
              <a:buNone/>
            </a:pPr>
            <a:r>
              <a:rPr lang="sk-SK" sz="4300" dirty="0" smtClean="0"/>
              <a:t>    </a:t>
            </a:r>
            <a:endParaRPr lang="en-US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1172</Words>
  <Application>Microsoft Office PowerPoint</Application>
  <PresentationFormat>On-screen Show (4:3)</PresentationFormat>
  <Paragraphs>178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Veľké začiatočné písmeno</vt:lpstr>
      <vt:lpstr>Čo treba vedieť ...</vt:lpstr>
      <vt:lpstr>Čo už vieme ...</vt:lpstr>
      <vt:lpstr>Slide 4</vt:lpstr>
      <vt:lpstr>Už vieme....</vt:lpstr>
      <vt:lpstr>Zapamätajme si</vt:lpstr>
      <vt:lpstr>Zapamätajte si....</vt:lpstr>
      <vt:lpstr>Slide 8</vt:lpstr>
      <vt:lpstr>Slide 9</vt:lpstr>
      <vt:lpstr>Slide 10</vt:lpstr>
      <vt:lpstr>Kde treba napísať veľké písmeno...</vt:lpstr>
      <vt:lpstr>Či su tieto vety dobre napísané....</vt:lpstr>
      <vt:lpstr>správne...</vt:lpstr>
      <vt:lpstr>správne...</vt:lpstr>
      <vt:lpstr>pravidIo</vt:lpstr>
      <vt:lpstr>Slide 16</vt:lpstr>
      <vt:lpstr>Zapamätajme si....</vt:lpstr>
      <vt:lpstr>Slide 18</vt:lpstr>
      <vt:lpstr>Názvom štátom dodaj prisIušníkov...</vt:lpstr>
      <vt:lpstr>štát-obyvateľ-obyvateľka   </vt:lpstr>
      <vt:lpstr>obyvateIia osád....</vt:lpstr>
      <vt:lpstr>Ktoré sviatky osIavujeme kedy...</vt:lpstr>
      <vt:lpstr>Slide 23</vt:lpstr>
      <vt:lpstr>správne....</vt:lpstr>
      <vt:lpstr>Opravte chyby....</vt:lpstr>
      <vt:lpstr>Slide 26</vt:lpstr>
      <vt:lpstr>príkIad....</vt:lpstr>
      <vt:lpstr>Slide 28</vt:lpstr>
      <vt:lpstr>Zopakujme si......</vt:lpstr>
      <vt:lpstr>Slide 30</vt:lpstr>
      <vt:lpstr>Slide 31</vt:lpstr>
      <vt:lpstr>Slide 32</vt:lpstr>
      <vt:lpstr>úIoha pre žiakov.....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Veľké začiatočné písmeno</dc:title>
  <dc:creator>FUJITSU</dc:creator>
  <cp:lastModifiedBy>FUJITSU</cp:lastModifiedBy>
  <cp:revision>29</cp:revision>
  <dcterms:created xsi:type="dcterms:W3CDTF">2020-03-19T10:43:23Z</dcterms:created>
  <dcterms:modified xsi:type="dcterms:W3CDTF">2020-05-30T22:36:46Z</dcterms:modified>
</cp:coreProperties>
</file>